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0" r:id="rId17"/>
    <p:sldId id="272" r:id="rId18"/>
    <p:sldId id="273" r:id="rId19"/>
    <p:sldId id="274" r:id="rId20"/>
    <p:sldId id="275" r:id="rId21"/>
    <p:sldId id="276" r:id="rId22"/>
    <p:sldId id="278" r:id="rId23"/>
    <p:sldId id="277" r:id="rId24"/>
    <p:sldId id="279" r:id="rId25"/>
    <p:sldId id="280" r:id="rId26"/>
    <p:sldId id="283" r:id="rId27"/>
    <p:sldId id="281" r:id="rId28"/>
    <p:sldId id="282" r:id="rId29"/>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83E682-5DE0-48E5-91C1-E29515519976}" v="2" dt="2025-07-06T15:16:06.2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a Magri" userId="73b8e9fcfe863a22" providerId="LiveId" clId="{5A83E682-5DE0-48E5-91C1-E29515519976}"/>
    <pc:docChg chg="modSld">
      <pc:chgData name="Daniela Magri" userId="73b8e9fcfe863a22" providerId="LiveId" clId="{5A83E682-5DE0-48E5-91C1-E29515519976}" dt="2025-07-06T15:18:18.409" v="20" actId="1076"/>
      <pc:docMkLst>
        <pc:docMk/>
      </pc:docMkLst>
      <pc:sldChg chg="modSp mod">
        <pc:chgData name="Daniela Magri" userId="73b8e9fcfe863a22" providerId="LiveId" clId="{5A83E682-5DE0-48E5-91C1-E29515519976}" dt="2025-07-06T15:18:12.187" v="19" actId="1076"/>
        <pc:sldMkLst>
          <pc:docMk/>
          <pc:sldMk cId="2074678957" sldId="272"/>
        </pc:sldMkLst>
        <pc:picChg chg="mod">
          <ac:chgData name="Daniela Magri" userId="73b8e9fcfe863a22" providerId="LiveId" clId="{5A83E682-5DE0-48E5-91C1-E29515519976}" dt="2025-07-06T15:18:12.187" v="19" actId="1076"/>
          <ac:picMkLst>
            <pc:docMk/>
            <pc:sldMk cId="2074678957" sldId="272"/>
            <ac:picMk id="5" creationId="{1C11B1DF-5875-FEAB-CBA4-B2FD56130DB3}"/>
          </ac:picMkLst>
        </pc:picChg>
      </pc:sldChg>
      <pc:sldChg chg="modSp mod">
        <pc:chgData name="Daniela Magri" userId="73b8e9fcfe863a22" providerId="LiveId" clId="{5A83E682-5DE0-48E5-91C1-E29515519976}" dt="2025-07-06T15:18:18.409" v="20" actId="1076"/>
        <pc:sldMkLst>
          <pc:docMk/>
          <pc:sldMk cId="2003654327" sldId="273"/>
        </pc:sldMkLst>
        <pc:picChg chg="mod">
          <ac:chgData name="Daniela Magri" userId="73b8e9fcfe863a22" providerId="LiveId" clId="{5A83E682-5DE0-48E5-91C1-E29515519976}" dt="2025-07-06T15:18:18.409" v="20" actId="1076"/>
          <ac:picMkLst>
            <pc:docMk/>
            <pc:sldMk cId="2003654327" sldId="273"/>
            <ac:picMk id="5" creationId="{048BC7F0-E452-9BCD-08E4-72F6C3C5219F}"/>
          </ac:picMkLst>
        </pc:picChg>
      </pc:sldChg>
      <pc:sldChg chg="modSp mod">
        <pc:chgData name="Daniela Magri" userId="73b8e9fcfe863a22" providerId="LiveId" clId="{5A83E682-5DE0-48E5-91C1-E29515519976}" dt="2025-07-06T15:16:14.682" v="18" actId="20577"/>
        <pc:sldMkLst>
          <pc:docMk/>
          <pc:sldMk cId="2835715733" sldId="279"/>
        </pc:sldMkLst>
        <pc:spChg chg="mod">
          <ac:chgData name="Daniela Magri" userId="73b8e9fcfe863a22" providerId="LiveId" clId="{5A83E682-5DE0-48E5-91C1-E29515519976}" dt="2025-07-06T15:16:14.682" v="18" actId="20577"/>
          <ac:spMkLst>
            <pc:docMk/>
            <pc:sldMk cId="2835715733" sldId="279"/>
            <ac:spMk id="4" creationId="{44646EFD-5B99-C279-A1CC-2774C138D032}"/>
          </ac:spMkLst>
        </pc:spChg>
      </pc:sldChg>
      <pc:sldChg chg="modSp mod">
        <pc:chgData name="Daniela Magri" userId="73b8e9fcfe863a22" providerId="LiveId" clId="{5A83E682-5DE0-48E5-91C1-E29515519976}" dt="2025-07-06T15:15:25.621" v="13" actId="120"/>
        <pc:sldMkLst>
          <pc:docMk/>
          <pc:sldMk cId="1477476938" sldId="280"/>
        </pc:sldMkLst>
        <pc:spChg chg="mod">
          <ac:chgData name="Daniela Magri" userId="73b8e9fcfe863a22" providerId="LiveId" clId="{5A83E682-5DE0-48E5-91C1-E29515519976}" dt="2025-07-06T15:15:25.621" v="13" actId="120"/>
          <ac:spMkLst>
            <pc:docMk/>
            <pc:sldMk cId="1477476938" sldId="280"/>
            <ac:spMk id="4" creationId="{41DD68B2-DA5F-2CBF-E7A6-E494AF74D43F}"/>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F5F4C1F-85FE-7BDD-5A1D-023F2C5B0EBD}"/>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FDF204A6-4481-B659-A784-C11E92A4D5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30DD0B52-90DC-357A-B0EC-5D9CAC3A3D7B}"/>
              </a:ext>
            </a:extLst>
          </p:cNvPr>
          <p:cNvSpPr>
            <a:spLocks noGrp="1"/>
          </p:cNvSpPr>
          <p:nvPr>
            <p:ph type="dt" sz="half" idx="10"/>
          </p:nvPr>
        </p:nvSpPr>
        <p:spPr/>
        <p:txBody>
          <a:bodyPr/>
          <a:lstStyle/>
          <a:p>
            <a:fld id="{DE3377E9-D681-4AD6-A272-FE0F3121CF03}" type="datetimeFigureOut">
              <a:rPr lang="it-IT" smtClean="0"/>
              <a:t>06/07/2025</a:t>
            </a:fld>
            <a:endParaRPr lang="it-IT"/>
          </a:p>
        </p:txBody>
      </p:sp>
      <p:sp>
        <p:nvSpPr>
          <p:cNvPr id="5" name="Segnaposto piè di pagina 4">
            <a:extLst>
              <a:ext uri="{FF2B5EF4-FFF2-40B4-BE49-F238E27FC236}">
                <a16:creationId xmlns:a16="http://schemas.microsoft.com/office/drawing/2014/main" id="{4FD52064-8F57-753A-E545-2A9FBC51C33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B93E90D-A5C3-B053-1BCE-5B39765762EC}"/>
              </a:ext>
            </a:extLst>
          </p:cNvPr>
          <p:cNvSpPr>
            <a:spLocks noGrp="1"/>
          </p:cNvSpPr>
          <p:nvPr>
            <p:ph type="sldNum" sz="quarter" idx="12"/>
          </p:nvPr>
        </p:nvSpPr>
        <p:spPr/>
        <p:txBody>
          <a:bodyPr/>
          <a:lstStyle/>
          <a:p>
            <a:fld id="{01B490EA-0EC3-4FDF-A19A-ADBFA64FCD0B}" type="slidenum">
              <a:rPr lang="it-IT" smtClean="0"/>
              <a:t>‹N›</a:t>
            </a:fld>
            <a:endParaRPr lang="it-IT"/>
          </a:p>
        </p:txBody>
      </p:sp>
    </p:spTree>
    <p:extLst>
      <p:ext uri="{BB962C8B-B14F-4D97-AF65-F5344CB8AC3E}">
        <p14:creationId xmlns:p14="http://schemas.microsoft.com/office/powerpoint/2010/main" val="2200522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0B32D79-2DB6-C693-E043-5E797A8316A0}"/>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4B1E602A-F68C-D6C6-61AF-19889AAD786A}"/>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D0D7FD4-E2F1-7A76-B27D-8743C8CACE98}"/>
              </a:ext>
            </a:extLst>
          </p:cNvPr>
          <p:cNvSpPr>
            <a:spLocks noGrp="1"/>
          </p:cNvSpPr>
          <p:nvPr>
            <p:ph type="dt" sz="half" idx="10"/>
          </p:nvPr>
        </p:nvSpPr>
        <p:spPr/>
        <p:txBody>
          <a:bodyPr/>
          <a:lstStyle/>
          <a:p>
            <a:fld id="{DE3377E9-D681-4AD6-A272-FE0F3121CF03}" type="datetimeFigureOut">
              <a:rPr lang="it-IT" smtClean="0"/>
              <a:t>06/07/2025</a:t>
            </a:fld>
            <a:endParaRPr lang="it-IT"/>
          </a:p>
        </p:txBody>
      </p:sp>
      <p:sp>
        <p:nvSpPr>
          <p:cNvPr id="5" name="Segnaposto piè di pagina 4">
            <a:extLst>
              <a:ext uri="{FF2B5EF4-FFF2-40B4-BE49-F238E27FC236}">
                <a16:creationId xmlns:a16="http://schemas.microsoft.com/office/drawing/2014/main" id="{72C46988-C8CF-CF37-6C3E-2EE46CE20F5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046D2E27-DBFD-74C0-B91C-6E93AF0D5BC2}"/>
              </a:ext>
            </a:extLst>
          </p:cNvPr>
          <p:cNvSpPr>
            <a:spLocks noGrp="1"/>
          </p:cNvSpPr>
          <p:nvPr>
            <p:ph type="sldNum" sz="quarter" idx="12"/>
          </p:nvPr>
        </p:nvSpPr>
        <p:spPr/>
        <p:txBody>
          <a:bodyPr/>
          <a:lstStyle/>
          <a:p>
            <a:fld id="{01B490EA-0EC3-4FDF-A19A-ADBFA64FCD0B}" type="slidenum">
              <a:rPr lang="it-IT" smtClean="0"/>
              <a:t>‹N›</a:t>
            </a:fld>
            <a:endParaRPr lang="it-IT"/>
          </a:p>
        </p:txBody>
      </p:sp>
    </p:spTree>
    <p:extLst>
      <p:ext uri="{BB962C8B-B14F-4D97-AF65-F5344CB8AC3E}">
        <p14:creationId xmlns:p14="http://schemas.microsoft.com/office/powerpoint/2010/main" val="781557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0EB64C59-C851-F16E-EAA9-AAE40DEBE461}"/>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943586D6-61B6-A78F-32CF-7EF40F547E48}"/>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B2CCE2A-8A82-1D31-4707-838D8E09B7B3}"/>
              </a:ext>
            </a:extLst>
          </p:cNvPr>
          <p:cNvSpPr>
            <a:spLocks noGrp="1"/>
          </p:cNvSpPr>
          <p:nvPr>
            <p:ph type="dt" sz="half" idx="10"/>
          </p:nvPr>
        </p:nvSpPr>
        <p:spPr/>
        <p:txBody>
          <a:bodyPr/>
          <a:lstStyle/>
          <a:p>
            <a:fld id="{DE3377E9-D681-4AD6-A272-FE0F3121CF03}" type="datetimeFigureOut">
              <a:rPr lang="it-IT" smtClean="0"/>
              <a:t>06/07/2025</a:t>
            </a:fld>
            <a:endParaRPr lang="it-IT"/>
          </a:p>
        </p:txBody>
      </p:sp>
      <p:sp>
        <p:nvSpPr>
          <p:cNvPr id="5" name="Segnaposto piè di pagina 4">
            <a:extLst>
              <a:ext uri="{FF2B5EF4-FFF2-40B4-BE49-F238E27FC236}">
                <a16:creationId xmlns:a16="http://schemas.microsoft.com/office/drawing/2014/main" id="{1D7FF2CC-0136-90BB-83FD-68260A9B23CA}"/>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FBA6C64-2851-4ADE-6AC8-761444974A20}"/>
              </a:ext>
            </a:extLst>
          </p:cNvPr>
          <p:cNvSpPr>
            <a:spLocks noGrp="1"/>
          </p:cNvSpPr>
          <p:nvPr>
            <p:ph type="sldNum" sz="quarter" idx="12"/>
          </p:nvPr>
        </p:nvSpPr>
        <p:spPr/>
        <p:txBody>
          <a:bodyPr/>
          <a:lstStyle/>
          <a:p>
            <a:fld id="{01B490EA-0EC3-4FDF-A19A-ADBFA64FCD0B}" type="slidenum">
              <a:rPr lang="it-IT" smtClean="0"/>
              <a:t>‹N›</a:t>
            </a:fld>
            <a:endParaRPr lang="it-IT"/>
          </a:p>
        </p:txBody>
      </p:sp>
    </p:spTree>
    <p:extLst>
      <p:ext uri="{BB962C8B-B14F-4D97-AF65-F5344CB8AC3E}">
        <p14:creationId xmlns:p14="http://schemas.microsoft.com/office/powerpoint/2010/main" val="628478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0DDA98-9428-0E4C-594F-8989526B9DF0}"/>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D506267-A678-6EF4-AA45-3127A3FE52E3}"/>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4284972-E4C7-907E-6D13-F3D0D65D2BB3}"/>
              </a:ext>
            </a:extLst>
          </p:cNvPr>
          <p:cNvSpPr>
            <a:spLocks noGrp="1"/>
          </p:cNvSpPr>
          <p:nvPr>
            <p:ph type="dt" sz="half" idx="10"/>
          </p:nvPr>
        </p:nvSpPr>
        <p:spPr/>
        <p:txBody>
          <a:bodyPr/>
          <a:lstStyle/>
          <a:p>
            <a:fld id="{DE3377E9-D681-4AD6-A272-FE0F3121CF03}" type="datetimeFigureOut">
              <a:rPr lang="it-IT" smtClean="0"/>
              <a:t>06/07/2025</a:t>
            </a:fld>
            <a:endParaRPr lang="it-IT"/>
          </a:p>
        </p:txBody>
      </p:sp>
      <p:sp>
        <p:nvSpPr>
          <p:cNvPr id="5" name="Segnaposto piè di pagina 4">
            <a:extLst>
              <a:ext uri="{FF2B5EF4-FFF2-40B4-BE49-F238E27FC236}">
                <a16:creationId xmlns:a16="http://schemas.microsoft.com/office/drawing/2014/main" id="{96D62A43-A0A1-2725-5310-969D67E2B59A}"/>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DAC053ED-59A3-69B5-FC53-6CBBDD42AE52}"/>
              </a:ext>
            </a:extLst>
          </p:cNvPr>
          <p:cNvSpPr>
            <a:spLocks noGrp="1"/>
          </p:cNvSpPr>
          <p:nvPr>
            <p:ph type="sldNum" sz="quarter" idx="12"/>
          </p:nvPr>
        </p:nvSpPr>
        <p:spPr/>
        <p:txBody>
          <a:bodyPr/>
          <a:lstStyle/>
          <a:p>
            <a:fld id="{01B490EA-0EC3-4FDF-A19A-ADBFA64FCD0B}" type="slidenum">
              <a:rPr lang="it-IT" smtClean="0"/>
              <a:t>‹N›</a:t>
            </a:fld>
            <a:endParaRPr lang="it-IT"/>
          </a:p>
        </p:txBody>
      </p:sp>
    </p:spTree>
    <p:extLst>
      <p:ext uri="{BB962C8B-B14F-4D97-AF65-F5344CB8AC3E}">
        <p14:creationId xmlns:p14="http://schemas.microsoft.com/office/powerpoint/2010/main" val="4215048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29E4EE1-35D9-9ECC-7F7E-F6DF0F99974F}"/>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559CC02F-B1B8-DE9D-D532-B183FEDE7D6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FC3F94FE-9D21-52AC-876E-70D50835A38E}"/>
              </a:ext>
            </a:extLst>
          </p:cNvPr>
          <p:cNvSpPr>
            <a:spLocks noGrp="1"/>
          </p:cNvSpPr>
          <p:nvPr>
            <p:ph type="dt" sz="half" idx="10"/>
          </p:nvPr>
        </p:nvSpPr>
        <p:spPr/>
        <p:txBody>
          <a:bodyPr/>
          <a:lstStyle/>
          <a:p>
            <a:fld id="{DE3377E9-D681-4AD6-A272-FE0F3121CF03}" type="datetimeFigureOut">
              <a:rPr lang="it-IT" smtClean="0"/>
              <a:t>06/07/2025</a:t>
            </a:fld>
            <a:endParaRPr lang="it-IT"/>
          </a:p>
        </p:txBody>
      </p:sp>
      <p:sp>
        <p:nvSpPr>
          <p:cNvPr id="5" name="Segnaposto piè di pagina 4">
            <a:extLst>
              <a:ext uri="{FF2B5EF4-FFF2-40B4-BE49-F238E27FC236}">
                <a16:creationId xmlns:a16="http://schemas.microsoft.com/office/drawing/2014/main" id="{FAE03F71-1F5A-8AB7-DE51-A88D0AB1710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5E1211C-BAA3-C271-64A4-9792F074770F}"/>
              </a:ext>
            </a:extLst>
          </p:cNvPr>
          <p:cNvSpPr>
            <a:spLocks noGrp="1"/>
          </p:cNvSpPr>
          <p:nvPr>
            <p:ph type="sldNum" sz="quarter" idx="12"/>
          </p:nvPr>
        </p:nvSpPr>
        <p:spPr/>
        <p:txBody>
          <a:bodyPr/>
          <a:lstStyle/>
          <a:p>
            <a:fld id="{01B490EA-0EC3-4FDF-A19A-ADBFA64FCD0B}" type="slidenum">
              <a:rPr lang="it-IT" smtClean="0"/>
              <a:t>‹N›</a:t>
            </a:fld>
            <a:endParaRPr lang="it-IT"/>
          </a:p>
        </p:txBody>
      </p:sp>
    </p:spTree>
    <p:extLst>
      <p:ext uri="{BB962C8B-B14F-4D97-AF65-F5344CB8AC3E}">
        <p14:creationId xmlns:p14="http://schemas.microsoft.com/office/powerpoint/2010/main" val="3492993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8D2111A-779F-616D-60CB-402B621FEC20}"/>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549E2D56-7C49-60FA-8CE9-7DA4C9A994D5}"/>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776A41E7-005A-E10C-0647-FA87B97F68F7}"/>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156F3F65-40DA-6757-7E82-E679F4D3B880}"/>
              </a:ext>
            </a:extLst>
          </p:cNvPr>
          <p:cNvSpPr>
            <a:spLocks noGrp="1"/>
          </p:cNvSpPr>
          <p:nvPr>
            <p:ph type="dt" sz="half" idx="10"/>
          </p:nvPr>
        </p:nvSpPr>
        <p:spPr/>
        <p:txBody>
          <a:bodyPr/>
          <a:lstStyle/>
          <a:p>
            <a:fld id="{DE3377E9-D681-4AD6-A272-FE0F3121CF03}" type="datetimeFigureOut">
              <a:rPr lang="it-IT" smtClean="0"/>
              <a:t>06/07/2025</a:t>
            </a:fld>
            <a:endParaRPr lang="it-IT"/>
          </a:p>
        </p:txBody>
      </p:sp>
      <p:sp>
        <p:nvSpPr>
          <p:cNvPr id="6" name="Segnaposto piè di pagina 5">
            <a:extLst>
              <a:ext uri="{FF2B5EF4-FFF2-40B4-BE49-F238E27FC236}">
                <a16:creationId xmlns:a16="http://schemas.microsoft.com/office/drawing/2014/main" id="{00496F69-BDA2-DEDB-FACA-737AD149776F}"/>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F7497F2-9A4B-2445-673B-69BFB1AE30F0}"/>
              </a:ext>
            </a:extLst>
          </p:cNvPr>
          <p:cNvSpPr>
            <a:spLocks noGrp="1"/>
          </p:cNvSpPr>
          <p:nvPr>
            <p:ph type="sldNum" sz="quarter" idx="12"/>
          </p:nvPr>
        </p:nvSpPr>
        <p:spPr/>
        <p:txBody>
          <a:bodyPr/>
          <a:lstStyle/>
          <a:p>
            <a:fld id="{01B490EA-0EC3-4FDF-A19A-ADBFA64FCD0B}" type="slidenum">
              <a:rPr lang="it-IT" smtClean="0"/>
              <a:t>‹N›</a:t>
            </a:fld>
            <a:endParaRPr lang="it-IT"/>
          </a:p>
        </p:txBody>
      </p:sp>
    </p:spTree>
    <p:extLst>
      <p:ext uri="{BB962C8B-B14F-4D97-AF65-F5344CB8AC3E}">
        <p14:creationId xmlns:p14="http://schemas.microsoft.com/office/powerpoint/2010/main" val="632604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BB81745-E799-9BA7-6225-E5D91E70E91D}"/>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4A7A9E4C-1DC7-BD14-475E-8429363563D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1CC2D87D-70F1-0BB2-AEF5-9F371257B607}"/>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E4218CEE-D1E8-8CF5-3D21-D50FB998EF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C8BAEBFE-F543-A7BD-2BEA-AA39059347FB}"/>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2685BC4F-E932-A5E4-146A-159EE9BF152F}"/>
              </a:ext>
            </a:extLst>
          </p:cNvPr>
          <p:cNvSpPr>
            <a:spLocks noGrp="1"/>
          </p:cNvSpPr>
          <p:nvPr>
            <p:ph type="dt" sz="half" idx="10"/>
          </p:nvPr>
        </p:nvSpPr>
        <p:spPr/>
        <p:txBody>
          <a:bodyPr/>
          <a:lstStyle/>
          <a:p>
            <a:fld id="{DE3377E9-D681-4AD6-A272-FE0F3121CF03}" type="datetimeFigureOut">
              <a:rPr lang="it-IT" smtClean="0"/>
              <a:t>06/07/2025</a:t>
            </a:fld>
            <a:endParaRPr lang="it-IT"/>
          </a:p>
        </p:txBody>
      </p:sp>
      <p:sp>
        <p:nvSpPr>
          <p:cNvPr id="8" name="Segnaposto piè di pagina 7">
            <a:extLst>
              <a:ext uri="{FF2B5EF4-FFF2-40B4-BE49-F238E27FC236}">
                <a16:creationId xmlns:a16="http://schemas.microsoft.com/office/drawing/2014/main" id="{B18852CB-3DE8-ED8D-DFBD-88C89ADE3C06}"/>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897289BF-04CB-BDA7-9E47-151B4E53556C}"/>
              </a:ext>
            </a:extLst>
          </p:cNvPr>
          <p:cNvSpPr>
            <a:spLocks noGrp="1"/>
          </p:cNvSpPr>
          <p:nvPr>
            <p:ph type="sldNum" sz="quarter" idx="12"/>
          </p:nvPr>
        </p:nvSpPr>
        <p:spPr/>
        <p:txBody>
          <a:bodyPr/>
          <a:lstStyle/>
          <a:p>
            <a:fld id="{01B490EA-0EC3-4FDF-A19A-ADBFA64FCD0B}" type="slidenum">
              <a:rPr lang="it-IT" smtClean="0"/>
              <a:t>‹N›</a:t>
            </a:fld>
            <a:endParaRPr lang="it-IT"/>
          </a:p>
        </p:txBody>
      </p:sp>
    </p:spTree>
    <p:extLst>
      <p:ext uri="{BB962C8B-B14F-4D97-AF65-F5344CB8AC3E}">
        <p14:creationId xmlns:p14="http://schemas.microsoft.com/office/powerpoint/2010/main" val="2646569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C5EBDAE-3A08-A8C0-C538-23026C1B915A}"/>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DFE65E6B-8FF1-2C5F-344A-6180BC15A9AF}"/>
              </a:ext>
            </a:extLst>
          </p:cNvPr>
          <p:cNvSpPr>
            <a:spLocks noGrp="1"/>
          </p:cNvSpPr>
          <p:nvPr>
            <p:ph type="dt" sz="half" idx="10"/>
          </p:nvPr>
        </p:nvSpPr>
        <p:spPr/>
        <p:txBody>
          <a:bodyPr/>
          <a:lstStyle/>
          <a:p>
            <a:fld id="{DE3377E9-D681-4AD6-A272-FE0F3121CF03}" type="datetimeFigureOut">
              <a:rPr lang="it-IT" smtClean="0"/>
              <a:t>06/07/2025</a:t>
            </a:fld>
            <a:endParaRPr lang="it-IT"/>
          </a:p>
        </p:txBody>
      </p:sp>
      <p:sp>
        <p:nvSpPr>
          <p:cNvPr id="4" name="Segnaposto piè di pagina 3">
            <a:extLst>
              <a:ext uri="{FF2B5EF4-FFF2-40B4-BE49-F238E27FC236}">
                <a16:creationId xmlns:a16="http://schemas.microsoft.com/office/drawing/2014/main" id="{4D801A2B-9207-B797-FD01-652AB674C39D}"/>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5E6A1490-84BF-BFFC-CD28-21BDADB1CF61}"/>
              </a:ext>
            </a:extLst>
          </p:cNvPr>
          <p:cNvSpPr>
            <a:spLocks noGrp="1"/>
          </p:cNvSpPr>
          <p:nvPr>
            <p:ph type="sldNum" sz="quarter" idx="12"/>
          </p:nvPr>
        </p:nvSpPr>
        <p:spPr/>
        <p:txBody>
          <a:bodyPr/>
          <a:lstStyle/>
          <a:p>
            <a:fld id="{01B490EA-0EC3-4FDF-A19A-ADBFA64FCD0B}" type="slidenum">
              <a:rPr lang="it-IT" smtClean="0"/>
              <a:t>‹N›</a:t>
            </a:fld>
            <a:endParaRPr lang="it-IT"/>
          </a:p>
        </p:txBody>
      </p:sp>
    </p:spTree>
    <p:extLst>
      <p:ext uri="{BB962C8B-B14F-4D97-AF65-F5344CB8AC3E}">
        <p14:creationId xmlns:p14="http://schemas.microsoft.com/office/powerpoint/2010/main" val="2243142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310DB24D-DB47-1680-0137-A62F9B553000}"/>
              </a:ext>
            </a:extLst>
          </p:cNvPr>
          <p:cNvSpPr>
            <a:spLocks noGrp="1"/>
          </p:cNvSpPr>
          <p:nvPr>
            <p:ph type="dt" sz="half" idx="10"/>
          </p:nvPr>
        </p:nvSpPr>
        <p:spPr/>
        <p:txBody>
          <a:bodyPr/>
          <a:lstStyle/>
          <a:p>
            <a:fld id="{DE3377E9-D681-4AD6-A272-FE0F3121CF03}" type="datetimeFigureOut">
              <a:rPr lang="it-IT" smtClean="0"/>
              <a:t>06/07/2025</a:t>
            </a:fld>
            <a:endParaRPr lang="it-IT"/>
          </a:p>
        </p:txBody>
      </p:sp>
      <p:sp>
        <p:nvSpPr>
          <p:cNvPr id="3" name="Segnaposto piè di pagina 2">
            <a:extLst>
              <a:ext uri="{FF2B5EF4-FFF2-40B4-BE49-F238E27FC236}">
                <a16:creationId xmlns:a16="http://schemas.microsoft.com/office/drawing/2014/main" id="{4595CA98-83AB-4BCC-8EEB-19712B5A2342}"/>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0EFFB765-D794-8EA3-D052-96A8CFCBDD91}"/>
              </a:ext>
            </a:extLst>
          </p:cNvPr>
          <p:cNvSpPr>
            <a:spLocks noGrp="1"/>
          </p:cNvSpPr>
          <p:nvPr>
            <p:ph type="sldNum" sz="quarter" idx="12"/>
          </p:nvPr>
        </p:nvSpPr>
        <p:spPr/>
        <p:txBody>
          <a:bodyPr/>
          <a:lstStyle/>
          <a:p>
            <a:fld id="{01B490EA-0EC3-4FDF-A19A-ADBFA64FCD0B}" type="slidenum">
              <a:rPr lang="it-IT" smtClean="0"/>
              <a:t>‹N›</a:t>
            </a:fld>
            <a:endParaRPr lang="it-IT"/>
          </a:p>
        </p:txBody>
      </p:sp>
    </p:spTree>
    <p:extLst>
      <p:ext uri="{BB962C8B-B14F-4D97-AF65-F5344CB8AC3E}">
        <p14:creationId xmlns:p14="http://schemas.microsoft.com/office/powerpoint/2010/main" val="3704474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CDD7004-776E-3EEB-227E-135219A6BD6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743A924D-72F0-100D-2B45-A411793C5C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3268F79C-0579-DBE0-303B-CC83807D52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5C3E8546-D637-E564-55A6-9C030D69EF57}"/>
              </a:ext>
            </a:extLst>
          </p:cNvPr>
          <p:cNvSpPr>
            <a:spLocks noGrp="1"/>
          </p:cNvSpPr>
          <p:nvPr>
            <p:ph type="dt" sz="half" idx="10"/>
          </p:nvPr>
        </p:nvSpPr>
        <p:spPr/>
        <p:txBody>
          <a:bodyPr/>
          <a:lstStyle/>
          <a:p>
            <a:fld id="{DE3377E9-D681-4AD6-A272-FE0F3121CF03}" type="datetimeFigureOut">
              <a:rPr lang="it-IT" smtClean="0"/>
              <a:t>06/07/2025</a:t>
            </a:fld>
            <a:endParaRPr lang="it-IT"/>
          </a:p>
        </p:txBody>
      </p:sp>
      <p:sp>
        <p:nvSpPr>
          <p:cNvPr id="6" name="Segnaposto piè di pagina 5">
            <a:extLst>
              <a:ext uri="{FF2B5EF4-FFF2-40B4-BE49-F238E27FC236}">
                <a16:creationId xmlns:a16="http://schemas.microsoft.com/office/drawing/2014/main" id="{577DF7BF-07EA-F1D2-C91C-62736F4F0580}"/>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6FD3C663-BC07-E250-9296-C94D7F07151F}"/>
              </a:ext>
            </a:extLst>
          </p:cNvPr>
          <p:cNvSpPr>
            <a:spLocks noGrp="1"/>
          </p:cNvSpPr>
          <p:nvPr>
            <p:ph type="sldNum" sz="quarter" idx="12"/>
          </p:nvPr>
        </p:nvSpPr>
        <p:spPr/>
        <p:txBody>
          <a:bodyPr/>
          <a:lstStyle/>
          <a:p>
            <a:fld id="{01B490EA-0EC3-4FDF-A19A-ADBFA64FCD0B}" type="slidenum">
              <a:rPr lang="it-IT" smtClean="0"/>
              <a:t>‹N›</a:t>
            </a:fld>
            <a:endParaRPr lang="it-IT"/>
          </a:p>
        </p:txBody>
      </p:sp>
    </p:spTree>
    <p:extLst>
      <p:ext uri="{BB962C8B-B14F-4D97-AF65-F5344CB8AC3E}">
        <p14:creationId xmlns:p14="http://schemas.microsoft.com/office/powerpoint/2010/main" val="2649056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902D42-AD29-2439-0121-19262BC041EF}"/>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B3CC6DF6-2C14-A8B5-7874-700638B281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4FBAF241-BDCE-935D-6441-E87267B1A7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605960E-5211-4A4E-E0AF-F52C3F74E466}"/>
              </a:ext>
            </a:extLst>
          </p:cNvPr>
          <p:cNvSpPr>
            <a:spLocks noGrp="1"/>
          </p:cNvSpPr>
          <p:nvPr>
            <p:ph type="dt" sz="half" idx="10"/>
          </p:nvPr>
        </p:nvSpPr>
        <p:spPr/>
        <p:txBody>
          <a:bodyPr/>
          <a:lstStyle/>
          <a:p>
            <a:fld id="{DE3377E9-D681-4AD6-A272-FE0F3121CF03}" type="datetimeFigureOut">
              <a:rPr lang="it-IT" smtClean="0"/>
              <a:t>06/07/2025</a:t>
            </a:fld>
            <a:endParaRPr lang="it-IT"/>
          </a:p>
        </p:txBody>
      </p:sp>
      <p:sp>
        <p:nvSpPr>
          <p:cNvPr id="6" name="Segnaposto piè di pagina 5">
            <a:extLst>
              <a:ext uri="{FF2B5EF4-FFF2-40B4-BE49-F238E27FC236}">
                <a16:creationId xmlns:a16="http://schemas.microsoft.com/office/drawing/2014/main" id="{3BE31946-354D-13AC-3278-9982A370D041}"/>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19A1BC0C-88DE-1C63-D5FB-652A95506C9A}"/>
              </a:ext>
            </a:extLst>
          </p:cNvPr>
          <p:cNvSpPr>
            <a:spLocks noGrp="1"/>
          </p:cNvSpPr>
          <p:nvPr>
            <p:ph type="sldNum" sz="quarter" idx="12"/>
          </p:nvPr>
        </p:nvSpPr>
        <p:spPr/>
        <p:txBody>
          <a:bodyPr/>
          <a:lstStyle/>
          <a:p>
            <a:fld id="{01B490EA-0EC3-4FDF-A19A-ADBFA64FCD0B}" type="slidenum">
              <a:rPr lang="it-IT" smtClean="0"/>
              <a:t>‹N›</a:t>
            </a:fld>
            <a:endParaRPr lang="it-IT"/>
          </a:p>
        </p:txBody>
      </p:sp>
    </p:spTree>
    <p:extLst>
      <p:ext uri="{BB962C8B-B14F-4D97-AF65-F5344CB8AC3E}">
        <p14:creationId xmlns:p14="http://schemas.microsoft.com/office/powerpoint/2010/main" val="1279865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3088C0F5-DAD7-830C-79B1-8C3C05D251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627B400-8753-2655-D8B9-3125F4C436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376762F5-6D9E-B0DE-325F-5B032E8E6E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E3377E9-D681-4AD6-A272-FE0F3121CF03}" type="datetimeFigureOut">
              <a:rPr lang="it-IT" smtClean="0"/>
              <a:t>06/07/2025</a:t>
            </a:fld>
            <a:endParaRPr lang="it-IT"/>
          </a:p>
        </p:txBody>
      </p:sp>
      <p:sp>
        <p:nvSpPr>
          <p:cNvPr id="5" name="Segnaposto piè di pagina 4">
            <a:extLst>
              <a:ext uri="{FF2B5EF4-FFF2-40B4-BE49-F238E27FC236}">
                <a16:creationId xmlns:a16="http://schemas.microsoft.com/office/drawing/2014/main" id="{A55B7503-489C-A0F7-53B9-D141B79EC1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it-IT"/>
          </a:p>
        </p:txBody>
      </p:sp>
      <p:sp>
        <p:nvSpPr>
          <p:cNvPr id="6" name="Segnaposto numero diapositiva 5">
            <a:extLst>
              <a:ext uri="{FF2B5EF4-FFF2-40B4-BE49-F238E27FC236}">
                <a16:creationId xmlns:a16="http://schemas.microsoft.com/office/drawing/2014/main" id="{316E738C-E4CB-08CC-284E-256F877617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1B490EA-0EC3-4FDF-A19A-ADBFA64FCD0B}" type="slidenum">
              <a:rPr lang="it-IT" smtClean="0"/>
              <a:t>‹N›</a:t>
            </a:fld>
            <a:endParaRPr lang="it-IT"/>
          </a:p>
        </p:txBody>
      </p:sp>
    </p:spTree>
    <p:extLst>
      <p:ext uri="{BB962C8B-B14F-4D97-AF65-F5344CB8AC3E}">
        <p14:creationId xmlns:p14="http://schemas.microsoft.com/office/powerpoint/2010/main" val="16410188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hyperlink" Target="https://github.com/PatricReineri/ProgettoTaaSS2024-2025"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29BF117-A47F-8E94-587D-49DCCA761F1D}"/>
              </a:ext>
            </a:extLst>
          </p:cNvPr>
          <p:cNvSpPr>
            <a:spLocks noGrp="1"/>
          </p:cNvSpPr>
          <p:nvPr>
            <p:ph type="ctrTitle"/>
          </p:nvPr>
        </p:nvSpPr>
        <p:spPr>
          <a:xfrm>
            <a:off x="1647825" y="1330325"/>
            <a:ext cx="9144000" cy="2387600"/>
          </a:xfrm>
        </p:spPr>
        <p:txBody>
          <a:bodyPr/>
          <a:lstStyle/>
          <a:p>
            <a:r>
              <a:rPr lang="it-IT" dirty="0"/>
              <a:t>magicevents.com</a:t>
            </a:r>
            <a:br>
              <a:rPr lang="it-IT" dirty="0"/>
            </a:br>
            <a:endParaRPr lang="it-IT" dirty="0"/>
          </a:p>
        </p:txBody>
      </p:sp>
      <p:sp>
        <p:nvSpPr>
          <p:cNvPr id="3" name="Sottotitolo 2">
            <a:extLst>
              <a:ext uri="{FF2B5EF4-FFF2-40B4-BE49-F238E27FC236}">
                <a16:creationId xmlns:a16="http://schemas.microsoft.com/office/drawing/2014/main" id="{0C5662DB-481D-7B36-1613-4AE4C4FDB5FC}"/>
              </a:ext>
            </a:extLst>
          </p:cNvPr>
          <p:cNvSpPr>
            <a:spLocks noGrp="1"/>
          </p:cNvSpPr>
          <p:nvPr>
            <p:ph type="subTitle" idx="1"/>
          </p:nvPr>
        </p:nvSpPr>
        <p:spPr>
          <a:xfrm>
            <a:off x="1523999" y="4186945"/>
            <a:ext cx="9144000" cy="1655762"/>
          </a:xfrm>
        </p:spPr>
        <p:txBody>
          <a:bodyPr/>
          <a:lstStyle/>
          <a:p>
            <a:r>
              <a:rPr lang="it-IT" dirty="0"/>
              <a:t>Crea degli eventi magici!</a:t>
            </a:r>
          </a:p>
        </p:txBody>
      </p:sp>
      <p:pic>
        <p:nvPicPr>
          <p:cNvPr id="5" name="Immagine 4" descr="Immagine che contiene disegno, clipart, schizzo, illustrazione&#10;&#10;Il contenuto generato dall'IA potrebbe non essere corretto.">
            <a:extLst>
              <a:ext uri="{FF2B5EF4-FFF2-40B4-BE49-F238E27FC236}">
                <a16:creationId xmlns:a16="http://schemas.microsoft.com/office/drawing/2014/main" id="{6688F10A-DD4F-E4FE-D1B0-05859556C4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5961" y="2830952"/>
            <a:ext cx="600075" cy="1196095"/>
          </a:xfrm>
          <a:prstGeom prst="rect">
            <a:avLst/>
          </a:prstGeom>
        </p:spPr>
      </p:pic>
    </p:spTree>
    <p:extLst>
      <p:ext uri="{BB962C8B-B14F-4D97-AF65-F5344CB8AC3E}">
        <p14:creationId xmlns:p14="http://schemas.microsoft.com/office/powerpoint/2010/main" val="6118531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8E0A76E6-6C68-D87F-924E-43D43E7096AD}"/>
              </a:ext>
            </a:extLst>
          </p:cNvPr>
          <p:cNvPicPr>
            <a:picLocks noChangeAspect="1"/>
          </p:cNvPicPr>
          <p:nvPr/>
        </p:nvPicPr>
        <p:blipFill>
          <a:blip r:embed="rId2"/>
          <a:stretch>
            <a:fillRect/>
          </a:stretch>
        </p:blipFill>
        <p:spPr>
          <a:xfrm>
            <a:off x="1880681" y="457200"/>
            <a:ext cx="8430637" cy="5943600"/>
          </a:xfrm>
          <a:prstGeom prst="rect">
            <a:avLst/>
          </a:prstGeom>
        </p:spPr>
      </p:pic>
    </p:spTree>
    <p:extLst>
      <p:ext uri="{BB962C8B-B14F-4D97-AF65-F5344CB8AC3E}">
        <p14:creationId xmlns:p14="http://schemas.microsoft.com/office/powerpoint/2010/main" val="3931258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6A3D09C4-1FF6-C67B-A36F-646F7E16025F}"/>
              </a:ext>
            </a:extLst>
          </p:cNvPr>
          <p:cNvPicPr>
            <a:picLocks noChangeAspect="1"/>
          </p:cNvPicPr>
          <p:nvPr/>
        </p:nvPicPr>
        <p:blipFill>
          <a:blip r:embed="rId2"/>
          <a:stretch>
            <a:fillRect/>
          </a:stretch>
        </p:blipFill>
        <p:spPr>
          <a:xfrm>
            <a:off x="1939637" y="457200"/>
            <a:ext cx="8312726" cy="5943600"/>
          </a:xfrm>
          <a:prstGeom prst="rect">
            <a:avLst/>
          </a:prstGeom>
        </p:spPr>
      </p:pic>
    </p:spTree>
    <p:extLst>
      <p:ext uri="{BB962C8B-B14F-4D97-AF65-F5344CB8AC3E}">
        <p14:creationId xmlns:p14="http://schemas.microsoft.com/office/powerpoint/2010/main" val="899122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92D1B13D-1585-5A8D-AD1E-40BB4271E129}"/>
              </a:ext>
            </a:extLst>
          </p:cNvPr>
          <p:cNvPicPr>
            <a:picLocks noChangeAspect="1"/>
          </p:cNvPicPr>
          <p:nvPr/>
        </p:nvPicPr>
        <p:blipFill>
          <a:blip r:embed="rId2"/>
          <a:stretch>
            <a:fillRect/>
          </a:stretch>
        </p:blipFill>
        <p:spPr>
          <a:xfrm>
            <a:off x="1939637" y="457200"/>
            <a:ext cx="8312726" cy="5943600"/>
          </a:xfrm>
          <a:prstGeom prst="rect">
            <a:avLst/>
          </a:prstGeom>
        </p:spPr>
      </p:pic>
    </p:spTree>
    <p:extLst>
      <p:ext uri="{BB962C8B-B14F-4D97-AF65-F5344CB8AC3E}">
        <p14:creationId xmlns:p14="http://schemas.microsoft.com/office/powerpoint/2010/main" val="1186154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F1A64EE5-100B-03B3-91A9-7B2D17184454}"/>
              </a:ext>
            </a:extLst>
          </p:cNvPr>
          <p:cNvPicPr>
            <a:picLocks noChangeAspect="1"/>
          </p:cNvPicPr>
          <p:nvPr/>
        </p:nvPicPr>
        <p:blipFill>
          <a:blip r:embed="rId2"/>
          <a:stretch>
            <a:fillRect/>
          </a:stretch>
        </p:blipFill>
        <p:spPr>
          <a:xfrm>
            <a:off x="1910367" y="457200"/>
            <a:ext cx="8371266" cy="5943600"/>
          </a:xfrm>
          <a:prstGeom prst="rect">
            <a:avLst/>
          </a:prstGeom>
        </p:spPr>
      </p:pic>
    </p:spTree>
    <p:extLst>
      <p:ext uri="{BB962C8B-B14F-4D97-AF65-F5344CB8AC3E}">
        <p14:creationId xmlns:p14="http://schemas.microsoft.com/office/powerpoint/2010/main" val="8794424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21023214-7C0C-93D7-2FE0-9C9643766C4F}"/>
              </a:ext>
            </a:extLst>
          </p:cNvPr>
          <p:cNvPicPr>
            <a:picLocks noChangeAspect="1"/>
          </p:cNvPicPr>
          <p:nvPr/>
        </p:nvPicPr>
        <p:blipFill>
          <a:blip r:embed="rId2"/>
          <a:stretch>
            <a:fillRect/>
          </a:stretch>
        </p:blipFill>
        <p:spPr>
          <a:xfrm>
            <a:off x="1968500" y="457200"/>
            <a:ext cx="8254999" cy="5943600"/>
          </a:xfrm>
          <a:prstGeom prst="rect">
            <a:avLst/>
          </a:prstGeom>
        </p:spPr>
      </p:pic>
    </p:spTree>
    <p:extLst>
      <p:ext uri="{BB962C8B-B14F-4D97-AF65-F5344CB8AC3E}">
        <p14:creationId xmlns:p14="http://schemas.microsoft.com/office/powerpoint/2010/main" val="37171980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descr="Immagine che contiene testo, diagramma, Piano, Disegno tecnico&#10;&#10;Il contenuto generato dall'IA potrebbe non essere corretto.">
            <a:extLst>
              <a:ext uri="{FF2B5EF4-FFF2-40B4-BE49-F238E27FC236}">
                <a16:creationId xmlns:a16="http://schemas.microsoft.com/office/drawing/2014/main" id="{81AA388B-BA5A-2591-AF3F-2BA9A7F89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0800" y="36576"/>
            <a:ext cx="7010400" cy="6784848"/>
          </a:xfrm>
          <a:prstGeom prst="rect">
            <a:avLst/>
          </a:prstGeom>
        </p:spPr>
      </p:pic>
    </p:spTree>
    <p:extLst>
      <p:ext uri="{BB962C8B-B14F-4D97-AF65-F5344CB8AC3E}">
        <p14:creationId xmlns:p14="http://schemas.microsoft.com/office/powerpoint/2010/main" val="1217565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C4A6B470-B696-E115-01BD-428691C7C440}"/>
              </a:ext>
            </a:extLst>
          </p:cNvPr>
          <p:cNvPicPr>
            <a:picLocks noChangeAspect="1"/>
          </p:cNvPicPr>
          <p:nvPr/>
        </p:nvPicPr>
        <p:blipFill>
          <a:blip r:embed="rId2"/>
          <a:stretch>
            <a:fillRect/>
          </a:stretch>
        </p:blipFill>
        <p:spPr>
          <a:xfrm>
            <a:off x="2996184" y="36576"/>
            <a:ext cx="9086850" cy="6784848"/>
          </a:xfrm>
          <a:prstGeom prst="rect">
            <a:avLst/>
          </a:prstGeom>
        </p:spPr>
      </p:pic>
      <p:sp>
        <p:nvSpPr>
          <p:cNvPr id="5" name="CasellaDiTesto 4">
            <a:extLst>
              <a:ext uri="{FF2B5EF4-FFF2-40B4-BE49-F238E27FC236}">
                <a16:creationId xmlns:a16="http://schemas.microsoft.com/office/drawing/2014/main" id="{73B58753-5D4C-F178-7125-0E60D75C1D7D}"/>
              </a:ext>
            </a:extLst>
          </p:cNvPr>
          <p:cNvSpPr txBox="1"/>
          <p:nvPr/>
        </p:nvSpPr>
        <p:spPr>
          <a:xfrm>
            <a:off x="249936" y="321540"/>
            <a:ext cx="2746248" cy="6463308"/>
          </a:xfrm>
          <a:prstGeom prst="rect">
            <a:avLst/>
          </a:prstGeom>
          <a:noFill/>
        </p:spPr>
        <p:txBody>
          <a:bodyPr wrap="square" rtlCol="0">
            <a:spAutoFit/>
          </a:bodyPr>
          <a:lstStyle/>
          <a:p>
            <a:r>
              <a:rPr lang="it-IT" dirty="0"/>
              <a:t>Quanto visualizzato è il prototipo verticale di </a:t>
            </a:r>
            <a:r>
              <a:rPr lang="it-IT" dirty="0" err="1"/>
              <a:t>magicevents</a:t>
            </a:r>
            <a:r>
              <a:rPr lang="it-IT" dirty="0"/>
              <a:t>. Tutte le funzionalità presenti e il flow dell’user-interaction-draft </a:t>
            </a:r>
            <a:r>
              <a:rPr lang="it-IT" dirty="0" err="1"/>
              <a:t>vertical</a:t>
            </a:r>
            <a:r>
              <a:rPr lang="it-IT" dirty="0"/>
              <a:t> sono state rispettate. </a:t>
            </a:r>
          </a:p>
          <a:p>
            <a:r>
              <a:rPr lang="it-IT" dirty="0"/>
              <a:t>Piccola nota, abbiamo deciso di non implementare esplicitamente «Menù» in quanto essendoci la funzionalità di messaggistica in real-time, tutte le informazioni non essenziali quali il luogo e l’inizio/fine dell’evento, possono essere comunicate in qualsiasi momento tramite scambio di messaggi nella sezione bacheca.</a:t>
            </a:r>
          </a:p>
        </p:txBody>
      </p:sp>
    </p:spTree>
    <p:extLst>
      <p:ext uri="{BB962C8B-B14F-4D97-AF65-F5344CB8AC3E}">
        <p14:creationId xmlns:p14="http://schemas.microsoft.com/office/powerpoint/2010/main" val="10582744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1C11B1DF-5875-FEAB-CBA4-B2FD56130DB3}"/>
              </a:ext>
            </a:extLst>
          </p:cNvPr>
          <p:cNvPicPr>
            <a:picLocks noChangeAspect="1"/>
          </p:cNvPicPr>
          <p:nvPr/>
        </p:nvPicPr>
        <p:blipFill>
          <a:blip r:embed="rId2"/>
          <a:stretch>
            <a:fillRect/>
          </a:stretch>
        </p:blipFill>
        <p:spPr>
          <a:xfrm>
            <a:off x="1971099" y="1047750"/>
            <a:ext cx="8249801" cy="4972050"/>
          </a:xfrm>
          <a:prstGeom prst="rect">
            <a:avLst/>
          </a:prstGeom>
        </p:spPr>
      </p:pic>
    </p:spTree>
    <p:extLst>
      <p:ext uri="{BB962C8B-B14F-4D97-AF65-F5344CB8AC3E}">
        <p14:creationId xmlns:p14="http://schemas.microsoft.com/office/powerpoint/2010/main" val="20746789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048BC7F0-E452-9BCD-08E4-72F6C3C5219F}"/>
              </a:ext>
            </a:extLst>
          </p:cNvPr>
          <p:cNvPicPr>
            <a:picLocks noChangeAspect="1"/>
          </p:cNvPicPr>
          <p:nvPr/>
        </p:nvPicPr>
        <p:blipFill>
          <a:blip r:embed="rId2"/>
          <a:stretch>
            <a:fillRect/>
          </a:stretch>
        </p:blipFill>
        <p:spPr>
          <a:xfrm>
            <a:off x="1978528" y="1207008"/>
            <a:ext cx="8234944" cy="4750818"/>
          </a:xfrm>
          <a:prstGeom prst="rect">
            <a:avLst/>
          </a:prstGeom>
        </p:spPr>
      </p:pic>
    </p:spTree>
    <p:extLst>
      <p:ext uri="{BB962C8B-B14F-4D97-AF65-F5344CB8AC3E}">
        <p14:creationId xmlns:p14="http://schemas.microsoft.com/office/powerpoint/2010/main" val="20036543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6092EECF-B2FC-F29D-E6C7-04EF42C147DF}"/>
              </a:ext>
            </a:extLst>
          </p:cNvPr>
          <p:cNvSpPr>
            <a:spLocks noGrp="1"/>
          </p:cNvSpPr>
          <p:nvPr>
            <p:ph type="title"/>
          </p:nvPr>
        </p:nvSpPr>
        <p:spPr/>
        <p:txBody>
          <a:bodyPr/>
          <a:lstStyle/>
          <a:p>
            <a:r>
              <a:rPr lang="it-IT" dirty="0"/>
              <a:t>Tecnologie utilizzate </a:t>
            </a:r>
          </a:p>
        </p:txBody>
      </p:sp>
      <p:pic>
        <p:nvPicPr>
          <p:cNvPr id="11" name="Immagine 10">
            <a:extLst>
              <a:ext uri="{FF2B5EF4-FFF2-40B4-BE49-F238E27FC236}">
                <a16:creationId xmlns:a16="http://schemas.microsoft.com/office/drawing/2014/main" id="{0E2E4600-34BA-B927-D440-360C28CDEA38}"/>
              </a:ext>
            </a:extLst>
          </p:cNvPr>
          <p:cNvPicPr>
            <a:picLocks noChangeAspect="1"/>
          </p:cNvPicPr>
          <p:nvPr/>
        </p:nvPicPr>
        <p:blipFill>
          <a:blip r:embed="rId2"/>
          <a:stretch>
            <a:fillRect/>
          </a:stretch>
        </p:blipFill>
        <p:spPr>
          <a:xfrm>
            <a:off x="3633315" y="1590439"/>
            <a:ext cx="5422098" cy="2714862"/>
          </a:xfrm>
          <a:prstGeom prst="rect">
            <a:avLst/>
          </a:prstGeom>
        </p:spPr>
      </p:pic>
      <p:sp>
        <p:nvSpPr>
          <p:cNvPr id="12" name="CasellaDiTesto 11">
            <a:extLst>
              <a:ext uri="{FF2B5EF4-FFF2-40B4-BE49-F238E27FC236}">
                <a16:creationId xmlns:a16="http://schemas.microsoft.com/office/drawing/2014/main" id="{7D741517-9FBB-FE9B-826B-E12EC3334A62}"/>
              </a:ext>
            </a:extLst>
          </p:cNvPr>
          <p:cNvSpPr txBox="1"/>
          <p:nvPr/>
        </p:nvSpPr>
        <p:spPr>
          <a:xfrm>
            <a:off x="1602169" y="4305301"/>
            <a:ext cx="9484390" cy="2308324"/>
          </a:xfrm>
          <a:prstGeom prst="rect">
            <a:avLst/>
          </a:prstGeom>
          <a:noFill/>
        </p:spPr>
        <p:txBody>
          <a:bodyPr wrap="square" rtlCol="0">
            <a:spAutoFit/>
          </a:bodyPr>
          <a:lstStyle/>
          <a:p>
            <a:r>
              <a:rPr lang="it-IT" dirty="0"/>
              <a:t>Come precedentemente accennato, lo sviluppo del modulo relativo al codice QR è stato temporaneamente sospeso. Inoltre, è stata apportata una modifica rispetto all'implementazione inizialmente prevista: l’idea originaria prevedeva l’utilizzo di un container Docker contenente un modello di albero decisionale sviluppato in Python, al quale si sarebbero effettuate richieste per l’ottenimento delle predizioni. Tuttavia, in fase di sviluppo è stata adottata una soluzione alternativa, basata sull'utilizzo della libreria </a:t>
            </a:r>
            <a:r>
              <a:rPr lang="it-IT" b="1" dirty="0" err="1"/>
              <a:t>Weka</a:t>
            </a:r>
            <a:r>
              <a:rPr lang="it-IT" dirty="0"/>
              <a:t> in ambiente Java.</a:t>
            </a:r>
          </a:p>
          <a:p>
            <a:r>
              <a:rPr lang="it-IT" dirty="0"/>
              <a:t>Infine, per il deployment dell’applicazione è stato impiegato </a:t>
            </a:r>
            <a:r>
              <a:rPr lang="it-IT" b="1" dirty="0" err="1"/>
              <a:t>Kubernetes</a:t>
            </a:r>
            <a:r>
              <a:rPr lang="it-IT" dirty="0"/>
              <a:t>.</a:t>
            </a:r>
          </a:p>
        </p:txBody>
      </p:sp>
    </p:spTree>
    <p:extLst>
      <p:ext uri="{BB962C8B-B14F-4D97-AF65-F5344CB8AC3E}">
        <p14:creationId xmlns:p14="http://schemas.microsoft.com/office/powerpoint/2010/main" val="2356544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678EC9B-CAAF-7FBC-6892-3617BE3AD595}"/>
              </a:ext>
            </a:extLst>
          </p:cNvPr>
          <p:cNvSpPr>
            <a:spLocks noGrp="1"/>
          </p:cNvSpPr>
          <p:nvPr>
            <p:ph type="title"/>
          </p:nvPr>
        </p:nvSpPr>
        <p:spPr/>
        <p:txBody>
          <a:bodyPr/>
          <a:lstStyle/>
          <a:p>
            <a:r>
              <a:rPr lang="it-IT" dirty="0"/>
              <a:t>Perché sostenere questa proposta</a:t>
            </a:r>
          </a:p>
        </p:txBody>
      </p:sp>
      <p:sp>
        <p:nvSpPr>
          <p:cNvPr id="3" name="Segnaposto contenuto 2">
            <a:extLst>
              <a:ext uri="{FF2B5EF4-FFF2-40B4-BE49-F238E27FC236}">
                <a16:creationId xmlns:a16="http://schemas.microsoft.com/office/drawing/2014/main" id="{BC0E9DFC-292C-FC10-29C1-ACD688A0C6FA}"/>
              </a:ext>
            </a:extLst>
          </p:cNvPr>
          <p:cNvSpPr>
            <a:spLocks noGrp="1"/>
          </p:cNvSpPr>
          <p:nvPr>
            <p:ph idx="1"/>
          </p:nvPr>
        </p:nvSpPr>
        <p:spPr/>
        <p:txBody>
          <a:bodyPr>
            <a:normAutofit/>
          </a:bodyPr>
          <a:lstStyle/>
          <a:p>
            <a:r>
              <a:rPr lang="it-IT" sz="1800" dirty="0"/>
              <a:t>Gestione interattiva e collaborativa degli eventi: l'app permette agli utenti di organizzare e personalizzare il proprio evento in modo interattivo, coinvolgendo direttamente gli invitati. A differenza delle soluzioni esistenti, che si concentrano prevalentemente sulla promozione o sul pubblico, questa piattaforma punta sulla vera gestione collaborativa degli eventi. </a:t>
            </a:r>
          </a:p>
          <a:p>
            <a:r>
              <a:rPr lang="it-IT" sz="1800" dirty="0"/>
              <a:t>Accesso immediato ai dati dell'evento: gli utenti possono avere sempre a portata di mano tutte le informazioni relative all’evento a cui stanno partecipando, senza dover cercare tra e-mail, messaggi o pagine web dispersive. </a:t>
            </a:r>
          </a:p>
          <a:p>
            <a:r>
              <a:rPr lang="it-IT" sz="1800" dirty="0"/>
              <a:t>Ricerca intelligente degli eventi: la piattaforma facilita la ricerca di eventi in linea con le esigenze e gli interessi dell’utente, offrendo filtri avanzati per categorie, posizione, partecipanti e altri parametri personalizzabili. </a:t>
            </a:r>
          </a:p>
          <a:p>
            <a:r>
              <a:rPr lang="it-IT" sz="1800" dirty="0"/>
              <a:t>Esperienza personalizzata per ogni utente: grazie a strumenti avanzati di personalizzazione, l’app permette agli utenti di creare eventi su misura, gestire liste di invitati, personalizzare interfacce e ricevere suggerimenti basati sulle proprie preferenze.</a:t>
            </a:r>
          </a:p>
        </p:txBody>
      </p:sp>
    </p:spTree>
    <p:extLst>
      <p:ext uri="{BB962C8B-B14F-4D97-AF65-F5344CB8AC3E}">
        <p14:creationId xmlns:p14="http://schemas.microsoft.com/office/powerpoint/2010/main" val="36360614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657A2F38-A2DB-6367-DE17-68722A7380DC}"/>
              </a:ext>
            </a:extLst>
          </p:cNvPr>
          <p:cNvPicPr>
            <a:picLocks noChangeAspect="1"/>
          </p:cNvPicPr>
          <p:nvPr/>
        </p:nvPicPr>
        <p:blipFill>
          <a:blip r:embed="rId2"/>
          <a:stretch>
            <a:fillRect/>
          </a:stretch>
        </p:blipFill>
        <p:spPr>
          <a:xfrm>
            <a:off x="2042547" y="461548"/>
            <a:ext cx="8106906" cy="5934903"/>
          </a:xfrm>
          <a:prstGeom prst="rect">
            <a:avLst/>
          </a:prstGeom>
        </p:spPr>
      </p:pic>
    </p:spTree>
    <p:extLst>
      <p:ext uri="{BB962C8B-B14F-4D97-AF65-F5344CB8AC3E}">
        <p14:creationId xmlns:p14="http://schemas.microsoft.com/office/powerpoint/2010/main" val="2707802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69C67475-29D1-0BF2-5127-C9ECACD378DA}"/>
              </a:ext>
            </a:extLst>
          </p:cNvPr>
          <p:cNvPicPr>
            <a:picLocks noChangeAspect="1"/>
          </p:cNvPicPr>
          <p:nvPr/>
        </p:nvPicPr>
        <p:blipFill>
          <a:blip r:embed="rId2"/>
          <a:srcRect l="1" t="-498" r="194"/>
          <a:stretch>
            <a:fillRect/>
          </a:stretch>
        </p:blipFill>
        <p:spPr>
          <a:xfrm>
            <a:off x="4114461" y="301236"/>
            <a:ext cx="7806648" cy="6255527"/>
          </a:xfrm>
          <a:prstGeom prst="rect">
            <a:avLst/>
          </a:prstGeom>
        </p:spPr>
      </p:pic>
      <p:sp>
        <p:nvSpPr>
          <p:cNvPr id="5" name="Rettangolo 4">
            <a:extLst>
              <a:ext uri="{FF2B5EF4-FFF2-40B4-BE49-F238E27FC236}">
                <a16:creationId xmlns:a16="http://schemas.microsoft.com/office/drawing/2014/main" id="{AAF2EF9B-7BEC-ACD5-3BB1-002884CB3920}"/>
              </a:ext>
            </a:extLst>
          </p:cNvPr>
          <p:cNvSpPr/>
          <p:nvPr/>
        </p:nvSpPr>
        <p:spPr>
          <a:xfrm>
            <a:off x="11413616" y="301236"/>
            <a:ext cx="610743" cy="4549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Rettangolo 5">
            <a:extLst>
              <a:ext uri="{FF2B5EF4-FFF2-40B4-BE49-F238E27FC236}">
                <a16:creationId xmlns:a16="http://schemas.microsoft.com/office/drawing/2014/main" id="{7E101C61-BEB8-5255-BDA3-9DAC1834EE1F}"/>
              </a:ext>
            </a:extLst>
          </p:cNvPr>
          <p:cNvSpPr/>
          <p:nvPr/>
        </p:nvSpPr>
        <p:spPr>
          <a:xfrm>
            <a:off x="4011211" y="301236"/>
            <a:ext cx="610743" cy="4549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ttangolo 6">
            <a:extLst>
              <a:ext uri="{FF2B5EF4-FFF2-40B4-BE49-F238E27FC236}">
                <a16:creationId xmlns:a16="http://schemas.microsoft.com/office/drawing/2014/main" id="{AE670CB8-1CBF-4AE6-BD7D-84F659F8B0DD}"/>
              </a:ext>
            </a:extLst>
          </p:cNvPr>
          <p:cNvSpPr/>
          <p:nvPr/>
        </p:nvSpPr>
        <p:spPr>
          <a:xfrm>
            <a:off x="4011211" y="6132822"/>
            <a:ext cx="610743" cy="4549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Rettangolo 7">
            <a:extLst>
              <a:ext uri="{FF2B5EF4-FFF2-40B4-BE49-F238E27FC236}">
                <a16:creationId xmlns:a16="http://schemas.microsoft.com/office/drawing/2014/main" id="{A35D3566-01CE-CDDD-604B-7183E3D84ED4}"/>
              </a:ext>
            </a:extLst>
          </p:cNvPr>
          <p:cNvSpPr/>
          <p:nvPr/>
        </p:nvSpPr>
        <p:spPr>
          <a:xfrm>
            <a:off x="11456245" y="6132822"/>
            <a:ext cx="610743" cy="4549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CasellaDiTesto 1">
            <a:extLst>
              <a:ext uri="{FF2B5EF4-FFF2-40B4-BE49-F238E27FC236}">
                <a16:creationId xmlns:a16="http://schemas.microsoft.com/office/drawing/2014/main" id="{03320236-6BF1-4CD6-B09D-C0FF8487AB4C}"/>
              </a:ext>
            </a:extLst>
          </p:cNvPr>
          <p:cNvSpPr txBox="1"/>
          <p:nvPr/>
        </p:nvSpPr>
        <p:spPr>
          <a:xfrm>
            <a:off x="371813" y="1028342"/>
            <a:ext cx="3639398" cy="4801314"/>
          </a:xfrm>
          <a:prstGeom prst="rect">
            <a:avLst/>
          </a:prstGeom>
          <a:noFill/>
        </p:spPr>
        <p:txBody>
          <a:bodyPr wrap="square" rtlCol="0">
            <a:spAutoFit/>
          </a:bodyPr>
          <a:lstStyle/>
          <a:p>
            <a:r>
              <a:rPr lang="it-IT" dirty="0"/>
              <a:t>Sono stati configurati diversi </a:t>
            </a:r>
            <a:r>
              <a:rPr lang="it-IT" dirty="0" err="1"/>
              <a:t>ingress</a:t>
            </a:r>
            <a:r>
              <a:rPr lang="it-IT" dirty="0"/>
              <a:t> controller all'interno dell'infrastruttura. Il primo si occupa della </a:t>
            </a:r>
            <a:r>
              <a:rPr lang="it-IT" b="1" dirty="0"/>
              <a:t>validazione del token</a:t>
            </a:r>
            <a:r>
              <a:rPr lang="it-IT" dirty="0"/>
              <a:t> prima di inoltrare le richieste dell’utente ai rispettivi servizi interni; questo </a:t>
            </a:r>
            <a:r>
              <a:rPr lang="it-IT" dirty="0" err="1"/>
              <a:t>ingress</a:t>
            </a:r>
            <a:r>
              <a:rPr lang="it-IT" dirty="0"/>
              <a:t> espone tutti gli endpoint dell’applicazione, ad eccezione di quelli relativi all’autenticazione, i quali sono gestiti da un secondo </a:t>
            </a:r>
            <a:r>
              <a:rPr lang="it-IT" dirty="0" err="1"/>
              <a:t>ingress</a:t>
            </a:r>
            <a:r>
              <a:rPr lang="it-IT" dirty="0"/>
              <a:t>, </a:t>
            </a:r>
            <a:r>
              <a:rPr lang="it-IT" b="1" dirty="0"/>
              <a:t>pubblicamente accessibile</a:t>
            </a:r>
            <a:r>
              <a:rPr lang="it-IT" dirty="0"/>
              <a:t>.</a:t>
            </a:r>
            <a:br>
              <a:rPr lang="it-IT" dirty="0"/>
            </a:br>
            <a:r>
              <a:rPr lang="it-IT" dirty="0"/>
              <a:t>Infine, è presente un ulteriore </a:t>
            </a:r>
            <a:r>
              <a:rPr lang="it-IT" dirty="0" err="1"/>
              <a:t>ingress</a:t>
            </a:r>
            <a:r>
              <a:rPr lang="it-IT" dirty="0"/>
              <a:t> dedicato esclusivamente alla gestione delle richieste indirizzate al </a:t>
            </a:r>
            <a:r>
              <a:rPr lang="it-IT" b="1" dirty="0" err="1"/>
              <a:t>frontend</a:t>
            </a:r>
            <a:r>
              <a:rPr lang="it-IT" dirty="0"/>
              <a:t> dell’applicazione.</a:t>
            </a:r>
          </a:p>
        </p:txBody>
      </p:sp>
      <p:sp>
        <p:nvSpPr>
          <p:cNvPr id="3" name="Ovale 2">
            <a:extLst>
              <a:ext uri="{FF2B5EF4-FFF2-40B4-BE49-F238E27FC236}">
                <a16:creationId xmlns:a16="http://schemas.microsoft.com/office/drawing/2014/main" id="{0B97D98D-9896-F28A-6A23-B0E68F055669}"/>
              </a:ext>
            </a:extLst>
          </p:cNvPr>
          <p:cNvSpPr/>
          <p:nvPr/>
        </p:nvSpPr>
        <p:spPr>
          <a:xfrm>
            <a:off x="8362950" y="2724150"/>
            <a:ext cx="981075" cy="571500"/>
          </a:xfrm>
          <a:prstGeom prst="ellipse">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0" name="Connettore 2 9">
            <a:extLst>
              <a:ext uri="{FF2B5EF4-FFF2-40B4-BE49-F238E27FC236}">
                <a16:creationId xmlns:a16="http://schemas.microsoft.com/office/drawing/2014/main" id="{D84BB4DC-7ABD-3AFB-7FC8-46444C7EC9DB}"/>
              </a:ext>
            </a:extLst>
          </p:cNvPr>
          <p:cNvCxnSpPr>
            <a:cxnSpLocks/>
            <a:stCxn id="3" idx="3"/>
          </p:cNvCxnSpPr>
          <p:nvPr/>
        </p:nvCxnSpPr>
        <p:spPr>
          <a:xfrm flipH="1">
            <a:off x="7470648" y="3211956"/>
            <a:ext cx="1035977" cy="2027556"/>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2" name="CasellaDiTesto 11">
            <a:extLst>
              <a:ext uri="{FF2B5EF4-FFF2-40B4-BE49-F238E27FC236}">
                <a16:creationId xmlns:a16="http://schemas.microsoft.com/office/drawing/2014/main" id="{3ABAB67B-CA88-9EE3-1497-CBBA7DFE3758}"/>
              </a:ext>
            </a:extLst>
          </p:cNvPr>
          <p:cNvSpPr txBox="1"/>
          <p:nvPr/>
        </p:nvSpPr>
        <p:spPr>
          <a:xfrm>
            <a:off x="6161532" y="5256899"/>
            <a:ext cx="2618232" cy="461665"/>
          </a:xfrm>
          <a:prstGeom prst="rect">
            <a:avLst/>
          </a:prstGeom>
          <a:noFill/>
        </p:spPr>
        <p:txBody>
          <a:bodyPr wrap="square" rtlCol="0">
            <a:spAutoFit/>
          </a:bodyPr>
          <a:lstStyle/>
          <a:p>
            <a:r>
              <a:rPr lang="it-IT" sz="1200" dirty="0"/>
              <a:t>Pensato per il QR code, al momento non disponibile</a:t>
            </a:r>
          </a:p>
        </p:txBody>
      </p:sp>
    </p:spTree>
    <p:extLst>
      <p:ext uri="{BB962C8B-B14F-4D97-AF65-F5344CB8AC3E}">
        <p14:creationId xmlns:p14="http://schemas.microsoft.com/office/powerpoint/2010/main" val="37939994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CasellaDiTesto 19"/>
          <p:cNvSpPr/>
          <p:nvPr/>
        </p:nvSpPr>
        <p:spPr>
          <a:xfrm>
            <a:off x="4112929" y="2967459"/>
            <a:ext cx="3965824" cy="460420"/>
          </a:xfrm>
          <a:prstGeom prst="rect">
            <a:avLst/>
          </a:prstGeom>
          <a:noFill/>
          <a:ln w="0">
            <a:noFill/>
          </a:ln>
        </p:spPr>
        <p:style>
          <a:lnRef idx="0">
            <a:scrgbClr r="0" g="0" b="0"/>
          </a:lnRef>
          <a:fillRef idx="0">
            <a:scrgbClr r="0" g="0" b="0"/>
          </a:fillRef>
          <a:effectRef idx="0">
            <a:scrgbClr r="0" g="0" b="0"/>
          </a:effectRef>
          <a:fontRef idx="minor"/>
        </p:style>
        <p:txBody>
          <a:bodyPr lIns="79412" tIns="39706" rIns="79412" bIns="39706" anchor="t">
            <a:spAutoFit/>
          </a:bodyPr>
          <a:lstStyle/>
          <a:p>
            <a:pPr algn="ctr" defTabSz="806867"/>
            <a:r>
              <a:rPr lang="it-IT" sz="2471" b="1" spc="-1">
                <a:solidFill>
                  <a:schemeClr val="accent2"/>
                </a:solidFill>
                <a:latin typeface="Cambria"/>
              </a:rPr>
              <a:t>Microservizi core</a:t>
            </a:r>
            <a:endParaRPr lang="en-US" sz="2471" spc="-1">
              <a:solidFill>
                <a:srgbClr val="000000"/>
              </a:solidFill>
              <a:latin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olo 6">
            <a:extLst>
              <a:ext uri="{FF2B5EF4-FFF2-40B4-BE49-F238E27FC236}">
                <a16:creationId xmlns:a16="http://schemas.microsoft.com/office/drawing/2014/main" id="{2ADDB06E-3A82-1217-C93B-51A2C2B9453E}"/>
              </a:ext>
            </a:extLst>
          </p:cNvPr>
          <p:cNvSpPr>
            <a:spLocks noGrp="1"/>
          </p:cNvSpPr>
          <p:nvPr>
            <p:ph type="title"/>
          </p:nvPr>
        </p:nvSpPr>
        <p:spPr>
          <a:xfrm>
            <a:off x="589560" y="856180"/>
            <a:ext cx="4560584" cy="1128068"/>
          </a:xfrm>
        </p:spPr>
        <p:txBody>
          <a:bodyPr vert="horz" lIns="91440" tIns="45720" rIns="91440" bIns="45720" rtlCol="0" anchor="ctr">
            <a:normAutofit/>
          </a:bodyPr>
          <a:lstStyle/>
          <a:p>
            <a:r>
              <a:rPr lang="en-US" sz="3700"/>
              <a:t>events-management service</a:t>
            </a:r>
          </a:p>
        </p:txBody>
      </p:sp>
      <p:grpSp>
        <p:nvGrpSpPr>
          <p:cNvPr id="16" name="Group 15">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Rectangle 19">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egnaposto testo 8">
            <a:extLst>
              <a:ext uri="{FF2B5EF4-FFF2-40B4-BE49-F238E27FC236}">
                <a16:creationId xmlns:a16="http://schemas.microsoft.com/office/drawing/2014/main" id="{11FA8A42-89FF-8096-4512-5448CAC5BBC1}"/>
              </a:ext>
            </a:extLst>
          </p:cNvPr>
          <p:cNvSpPr>
            <a:spLocks noGrp="1"/>
          </p:cNvSpPr>
          <p:nvPr>
            <p:ph type="body" sz="half" idx="2"/>
          </p:nvPr>
        </p:nvSpPr>
        <p:spPr>
          <a:xfrm>
            <a:off x="590719" y="2330505"/>
            <a:ext cx="4559425" cy="3979585"/>
          </a:xfrm>
        </p:spPr>
        <p:txBody>
          <a:bodyPr vert="horz" lIns="91440" tIns="45720" rIns="91440" bIns="45720" rtlCol="0" anchor="ctr">
            <a:normAutofit/>
          </a:bodyPr>
          <a:lstStyle/>
          <a:p>
            <a:pPr algn="just">
              <a:lnSpc>
                <a:spcPct val="100000"/>
              </a:lnSpc>
            </a:pPr>
            <a:r>
              <a:rPr lang="it-IT" sz="2000" spc="-1" dirty="0">
                <a:solidFill>
                  <a:schemeClr val="dk1"/>
                </a:solidFill>
                <a:latin typeface="Cambria"/>
              </a:rPr>
              <a:t>Il microservizio events-management</a:t>
            </a:r>
            <a:endParaRPr lang="en-US" sz="2000" spc="-1" dirty="0">
              <a:solidFill>
                <a:srgbClr val="000000"/>
              </a:solidFill>
              <a:latin typeface="Arial"/>
            </a:endParaRPr>
          </a:p>
          <a:p>
            <a:pPr algn="just">
              <a:lnSpc>
                <a:spcPct val="100000"/>
              </a:lnSpc>
            </a:pPr>
            <a:r>
              <a:rPr lang="it-IT" sz="2000" spc="-1" dirty="0">
                <a:solidFill>
                  <a:schemeClr val="dk1"/>
                </a:solidFill>
                <a:latin typeface="Cambria"/>
              </a:rPr>
              <a:t> è responsabile:</a:t>
            </a:r>
            <a:endParaRPr lang="en-US" sz="2000" spc="-1" dirty="0">
              <a:solidFill>
                <a:srgbClr val="000000"/>
              </a:solidFill>
              <a:latin typeface="Arial"/>
            </a:endParaRPr>
          </a:p>
          <a:p>
            <a:pPr marL="285840" indent="-285840" algn="just">
              <a:lnSpc>
                <a:spcPct val="100000"/>
              </a:lnSpc>
              <a:buClr>
                <a:srgbClr val="000000"/>
              </a:buClr>
              <a:buFont typeface="Arial"/>
              <a:buChar char="•"/>
            </a:pPr>
            <a:r>
              <a:rPr lang="it-IT" sz="2000" spc="-1" dirty="0">
                <a:solidFill>
                  <a:schemeClr val="dk1"/>
                </a:solidFill>
                <a:latin typeface="Cambria"/>
              </a:rPr>
              <a:t>Dell’eliminazione,</a:t>
            </a:r>
          </a:p>
          <a:p>
            <a:pPr marL="285840" indent="-285840" algn="just">
              <a:lnSpc>
                <a:spcPct val="100000"/>
              </a:lnSpc>
              <a:buClr>
                <a:srgbClr val="000000"/>
              </a:buClr>
              <a:buFont typeface="Arial"/>
              <a:buChar char="•"/>
            </a:pPr>
            <a:r>
              <a:rPr lang="it-IT" sz="2000" spc="-1" dirty="0">
                <a:solidFill>
                  <a:schemeClr val="dk1"/>
                </a:solidFill>
                <a:latin typeface="Cambria"/>
              </a:rPr>
              <a:t>della creazione,</a:t>
            </a:r>
            <a:endParaRPr lang="en-US" sz="2000" spc="-1" dirty="0">
              <a:solidFill>
                <a:srgbClr val="000000"/>
              </a:solidFill>
              <a:latin typeface="Arial"/>
            </a:endParaRPr>
          </a:p>
          <a:p>
            <a:pPr marL="285840" indent="-285840" algn="just">
              <a:lnSpc>
                <a:spcPct val="100000"/>
              </a:lnSpc>
              <a:buClr>
                <a:srgbClr val="000000"/>
              </a:buClr>
              <a:buFont typeface="Arial"/>
              <a:buChar char="•"/>
            </a:pPr>
            <a:r>
              <a:rPr lang="it-IT" sz="2000" spc="-1" dirty="0">
                <a:solidFill>
                  <a:schemeClr val="dk1"/>
                </a:solidFill>
                <a:latin typeface="Cambria"/>
              </a:rPr>
              <a:t>della modifica,</a:t>
            </a:r>
          </a:p>
          <a:p>
            <a:pPr marL="285840" indent="-285840" algn="just">
              <a:lnSpc>
                <a:spcPct val="100000"/>
              </a:lnSpc>
              <a:buClr>
                <a:srgbClr val="000000"/>
              </a:buClr>
              <a:buFont typeface="Arial"/>
              <a:buChar char="•"/>
            </a:pPr>
            <a:r>
              <a:rPr lang="it-IT" sz="2000" spc="-1" dirty="0">
                <a:solidFill>
                  <a:schemeClr val="dk1"/>
                </a:solidFill>
                <a:latin typeface="Cambria"/>
              </a:rPr>
              <a:t>notifica dei cambiamenti di un evento ai partecipanti, </a:t>
            </a:r>
            <a:endParaRPr lang="en-US" sz="2000" spc="-1" dirty="0">
              <a:solidFill>
                <a:srgbClr val="000000"/>
              </a:solidFill>
              <a:latin typeface="Arial"/>
            </a:endParaRPr>
          </a:p>
          <a:p>
            <a:pPr marL="285840" indent="-285840" algn="just">
              <a:lnSpc>
                <a:spcPct val="100000"/>
              </a:lnSpc>
              <a:buClr>
                <a:srgbClr val="000000"/>
              </a:buClr>
              <a:buFont typeface="Arial"/>
              <a:buChar char="•"/>
            </a:pPr>
            <a:r>
              <a:rPr lang="it-IT" sz="2000" spc="-1" dirty="0">
                <a:solidFill>
                  <a:schemeClr val="dk1"/>
                </a:solidFill>
                <a:latin typeface="Cambria"/>
              </a:rPr>
              <a:t>e persistenza dell’evento.</a:t>
            </a:r>
            <a:endParaRPr lang="en-US" sz="2000" spc="-1" dirty="0">
              <a:solidFill>
                <a:srgbClr val="000000"/>
              </a:solidFill>
              <a:latin typeface="Arial"/>
            </a:endParaRPr>
          </a:p>
        </p:txBody>
      </p:sp>
      <p:sp>
        <p:nvSpPr>
          <p:cNvPr id="22" name="Rectangle 21">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8249166E-5CCE-2D77-C7BF-AE1C0FA5F45D}"/>
              </a:ext>
            </a:extLst>
          </p:cNvPr>
          <p:cNvPicPr>
            <a:picLocks noChangeAspect="1"/>
          </p:cNvPicPr>
          <p:nvPr/>
        </p:nvPicPr>
        <p:blipFill>
          <a:blip r:embed="rId2"/>
          <a:srcRect l="590" r="11983" b="-1"/>
          <a:stretch>
            <a:fillRect/>
          </a:stretch>
        </p:blipFill>
        <p:spPr>
          <a:xfrm>
            <a:off x="5977788" y="799352"/>
            <a:ext cx="5425410" cy="5259296"/>
          </a:xfrm>
          <a:prstGeom prst="rect">
            <a:avLst/>
          </a:prstGeom>
        </p:spPr>
      </p:pic>
      <p:sp>
        <p:nvSpPr>
          <p:cNvPr id="10" name="CasellaDiTesto 9">
            <a:extLst>
              <a:ext uri="{FF2B5EF4-FFF2-40B4-BE49-F238E27FC236}">
                <a16:creationId xmlns:a16="http://schemas.microsoft.com/office/drawing/2014/main" id="{C81C316C-727F-3AC9-9C6E-F1DD03B5F0A8}"/>
              </a:ext>
            </a:extLst>
          </p:cNvPr>
          <p:cNvSpPr txBox="1"/>
          <p:nvPr/>
        </p:nvSpPr>
        <p:spPr>
          <a:xfrm>
            <a:off x="9015984" y="760845"/>
            <a:ext cx="2825181" cy="1569660"/>
          </a:xfrm>
          <a:prstGeom prst="rect">
            <a:avLst/>
          </a:prstGeom>
          <a:noFill/>
        </p:spPr>
        <p:txBody>
          <a:bodyPr wrap="square" rtlCol="0">
            <a:spAutoFit/>
          </a:bodyPr>
          <a:lstStyle/>
          <a:p>
            <a:r>
              <a:rPr lang="it-IT" sz="1200" dirty="0"/>
              <a:t>In aggiunta sono state inserite molte altre funzionalità, le più importanti: </a:t>
            </a:r>
            <a:r>
              <a:rPr lang="it-IT" sz="1200" dirty="0" err="1"/>
              <a:t>addPartecipant</a:t>
            </a:r>
            <a:r>
              <a:rPr lang="it-IT" sz="1200" dirty="0"/>
              <a:t>(…), </a:t>
            </a:r>
            <a:r>
              <a:rPr lang="it-IT" sz="1200" dirty="0" err="1"/>
              <a:t>annullEvent</a:t>
            </a:r>
            <a:r>
              <a:rPr lang="it-IT" sz="1200" dirty="0"/>
              <a:t>(…), </a:t>
            </a:r>
            <a:r>
              <a:rPr lang="it-IT" sz="1200" dirty="0" err="1"/>
              <a:t>activeServices</a:t>
            </a:r>
            <a:r>
              <a:rPr lang="it-IT" sz="1200" dirty="0"/>
              <a:t>(…), </a:t>
            </a:r>
            <a:r>
              <a:rPr lang="it-IT" sz="1200" dirty="0" err="1"/>
              <a:t>activeEvent</a:t>
            </a:r>
            <a:r>
              <a:rPr lang="it-IT" sz="1200" dirty="0"/>
              <a:t>(…), </a:t>
            </a:r>
            <a:r>
              <a:rPr lang="it-IT" sz="1200" dirty="0" err="1"/>
              <a:t>removePartecipant</a:t>
            </a:r>
            <a:r>
              <a:rPr lang="it-IT" sz="1200" dirty="0"/>
              <a:t>(…), </a:t>
            </a:r>
            <a:r>
              <a:rPr lang="it-IT" sz="1200" dirty="0" err="1"/>
              <a:t>removeAdmin</a:t>
            </a:r>
            <a:r>
              <a:rPr lang="it-IT" sz="1200" dirty="0"/>
              <a:t>(…), </a:t>
            </a:r>
            <a:r>
              <a:rPr lang="it-IT" sz="1200" dirty="0" err="1"/>
              <a:t>modifyEvent</a:t>
            </a:r>
            <a:r>
              <a:rPr lang="it-IT" sz="1200" dirty="0"/>
              <a:t>(…), </a:t>
            </a:r>
            <a:r>
              <a:rPr lang="it-IT" sz="1200" dirty="0" err="1"/>
              <a:t>getEventsCreated</a:t>
            </a:r>
            <a:r>
              <a:rPr lang="it-IT" sz="1200" dirty="0"/>
              <a:t>(…), </a:t>
            </a:r>
            <a:r>
              <a:rPr lang="it-IT" sz="1200" dirty="0" err="1"/>
              <a:t>getEventsPartecipated</a:t>
            </a:r>
            <a:r>
              <a:rPr lang="it-IT" sz="1200" dirty="0"/>
              <a:t>(…)</a:t>
            </a:r>
          </a:p>
        </p:txBody>
      </p:sp>
      <p:sp>
        <p:nvSpPr>
          <p:cNvPr id="11" name="CasellaDiTesto 10">
            <a:extLst>
              <a:ext uri="{FF2B5EF4-FFF2-40B4-BE49-F238E27FC236}">
                <a16:creationId xmlns:a16="http://schemas.microsoft.com/office/drawing/2014/main" id="{B5AB8C1D-14F3-F0AD-A955-21A40ADF36D3}"/>
              </a:ext>
            </a:extLst>
          </p:cNvPr>
          <p:cNvSpPr txBox="1"/>
          <p:nvPr/>
        </p:nvSpPr>
        <p:spPr>
          <a:xfrm>
            <a:off x="9015984" y="4132269"/>
            <a:ext cx="2560320" cy="461665"/>
          </a:xfrm>
          <a:prstGeom prst="rect">
            <a:avLst/>
          </a:prstGeom>
          <a:noFill/>
        </p:spPr>
        <p:txBody>
          <a:bodyPr wrap="square" rtlCol="0">
            <a:spAutoFit/>
          </a:bodyPr>
          <a:lstStyle/>
          <a:p>
            <a:r>
              <a:rPr lang="it-IT" sz="1200" dirty="0"/>
              <a:t>Vi è una ulteriore entità partecipanti.</a:t>
            </a:r>
          </a:p>
        </p:txBody>
      </p:sp>
    </p:spTree>
    <p:extLst>
      <p:ext uri="{BB962C8B-B14F-4D97-AF65-F5344CB8AC3E}">
        <p14:creationId xmlns:p14="http://schemas.microsoft.com/office/powerpoint/2010/main" val="13313809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2434BDC3-E245-6E3B-F3F8-5D8116DBA388}"/>
              </a:ext>
            </a:extLst>
          </p:cNvPr>
          <p:cNvSpPr>
            <a:spLocks noGrp="1"/>
          </p:cNvSpPr>
          <p:nvPr>
            <p:ph type="title"/>
          </p:nvPr>
        </p:nvSpPr>
        <p:spPr>
          <a:xfrm>
            <a:off x="589560" y="856180"/>
            <a:ext cx="4560584" cy="1128068"/>
          </a:xfrm>
        </p:spPr>
        <p:txBody>
          <a:bodyPr vert="horz" lIns="91440" tIns="45720" rIns="91440" bIns="45720" rtlCol="0" anchor="ctr">
            <a:normAutofit/>
          </a:bodyPr>
          <a:lstStyle/>
          <a:p>
            <a:r>
              <a:rPr lang="en-US" sz="4000" dirty="0"/>
              <a:t>board service</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egnaposto testo 3">
            <a:extLst>
              <a:ext uri="{FF2B5EF4-FFF2-40B4-BE49-F238E27FC236}">
                <a16:creationId xmlns:a16="http://schemas.microsoft.com/office/drawing/2014/main" id="{44646EFD-5B99-C279-A1CC-2774C138D032}"/>
              </a:ext>
            </a:extLst>
          </p:cNvPr>
          <p:cNvSpPr>
            <a:spLocks noGrp="1"/>
          </p:cNvSpPr>
          <p:nvPr>
            <p:ph type="body" sz="half" idx="2"/>
          </p:nvPr>
        </p:nvSpPr>
        <p:spPr>
          <a:xfrm>
            <a:off x="590719" y="2330505"/>
            <a:ext cx="4559425" cy="3979585"/>
          </a:xfrm>
        </p:spPr>
        <p:txBody>
          <a:bodyPr vert="horz" lIns="91440" tIns="45720" rIns="91440" bIns="45720" rtlCol="0" anchor="ctr">
            <a:normAutofit/>
          </a:bodyPr>
          <a:lstStyle/>
          <a:p>
            <a:pPr algn="just">
              <a:lnSpc>
                <a:spcPct val="100000"/>
              </a:lnSpc>
            </a:pPr>
            <a:r>
              <a:rPr lang="it-IT" sz="2000" spc="-1" dirty="0">
                <a:solidFill>
                  <a:schemeClr val="dk1"/>
                </a:solidFill>
                <a:latin typeface="Cambria"/>
              </a:rPr>
              <a:t>Il microservizio riguardante la bacheca:</a:t>
            </a:r>
            <a:endParaRPr lang="en-US" sz="2000" spc="-1" dirty="0">
              <a:solidFill>
                <a:srgbClr val="000000"/>
              </a:solidFill>
              <a:latin typeface="Arial"/>
            </a:endParaRPr>
          </a:p>
          <a:p>
            <a:pPr algn="just">
              <a:lnSpc>
                <a:spcPct val="100000"/>
              </a:lnSpc>
            </a:pPr>
            <a:r>
              <a:rPr lang="it-IT" sz="2000" spc="-1" dirty="0">
                <a:solidFill>
                  <a:schemeClr val="dk1"/>
                </a:solidFill>
                <a:latin typeface="Cambria"/>
              </a:rPr>
              <a:t> è responsabile:</a:t>
            </a:r>
            <a:endParaRPr lang="en-US" sz="2000" spc="-1" dirty="0">
              <a:solidFill>
                <a:srgbClr val="000000"/>
              </a:solidFill>
              <a:latin typeface="Arial"/>
            </a:endParaRPr>
          </a:p>
          <a:p>
            <a:pPr marL="285840" indent="-285840" algn="just">
              <a:lnSpc>
                <a:spcPct val="100000"/>
              </a:lnSpc>
              <a:buClr>
                <a:srgbClr val="000000"/>
              </a:buClr>
              <a:buFont typeface="Arial"/>
              <a:buChar char="•"/>
            </a:pPr>
            <a:r>
              <a:rPr lang="it-IT" sz="2000" spc="-1" dirty="0">
                <a:solidFill>
                  <a:schemeClr val="dk1"/>
                </a:solidFill>
                <a:latin typeface="Cambria"/>
              </a:rPr>
              <a:t>Della creazione dei messaggi,</a:t>
            </a:r>
            <a:endParaRPr lang="en-US" sz="2000" spc="-1" dirty="0">
              <a:solidFill>
                <a:srgbClr val="000000"/>
              </a:solidFill>
              <a:latin typeface="Arial"/>
            </a:endParaRPr>
          </a:p>
          <a:p>
            <a:pPr marL="285840" indent="-285840" algn="just">
              <a:lnSpc>
                <a:spcPct val="100000"/>
              </a:lnSpc>
              <a:buClr>
                <a:srgbClr val="000000"/>
              </a:buClr>
              <a:buFont typeface="Arial"/>
              <a:buChar char="•"/>
            </a:pPr>
            <a:r>
              <a:rPr lang="it-IT" sz="2000" spc="-1" dirty="0">
                <a:solidFill>
                  <a:schemeClr val="dk1"/>
                </a:solidFill>
                <a:latin typeface="Cambria"/>
              </a:rPr>
              <a:t>di avvisare il client quando</a:t>
            </a:r>
            <a:r>
              <a:rPr lang="en-US" sz="2000" spc="-1" dirty="0">
                <a:solidFill>
                  <a:srgbClr val="000000"/>
                </a:solidFill>
                <a:latin typeface="Arial"/>
              </a:rPr>
              <a:t> </a:t>
            </a:r>
            <a:r>
              <a:rPr lang="it-IT" sz="2000" spc="-1" dirty="0">
                <a:solidFill>
                  <a:schemeClr val="dk1"/>
                </a:solidFill>
                <a:latin typeface="Cambria"/>
              </a:rPr>
              <a:t>arriva un nuovo messaggio,</a:t>
            </a:r>
            <a:endParaRPr lang="en-US" sz="2000" spc="-1" dirty="0">
              <a:solidFill>
                <a:srgbClr val="000000"/>
              </a:solidFill>
              <a:latin typeface="Arial"/>
            </a:endParaRPr>
          </a:p>
          <a:p>
            <a:pPr marL="285840" indent="-285840" algn="just">
              <a:lnSpc>
                <a:spcPct val="100000"/>
              </a:lnSpc>
              <a:buClr>
                <a:srgbClr val="000000"/>
              </a:buClr>
              <a:buFont typeface="Arial"/>
              <a:buChar char="•"/>
            </a:pPr>
            <a:r>
              <a:rPr lang="it-IT" sz="2000" spc="-1" dirty="0">
                <a:solidFill>
                  <a:schemeClr val="dk1"/>
                </a:solidFill>
                <a:latin typeface="Cambria"/>
              </a:rPr>
              <a:t>e della persistenza dei messaggi.</a:t>
            </a:r>
            <a:endParaRPr lang="en-US" sz="2000" dirty="0"/>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750FD168-B87A-097B-BD25-7CB9DBD4432E}"/>
              </a:ext>
            </a:extLst>
          </p:cNvPr>
          <p:cNvPicPr>
            <a:picLocks noChangeAspect="1"/>
          </p:cNvPicPr>
          <p:nvPr/>
        </p:nvPicPr>
        <p:blipFill>
          <a:blip r:embed="rId2"/>
          <a:srcRect l="17921" r="3161" b="-1"/>
          <a:stretch>
            <a:fillRect/>
          </a:stretch>
        </p:blipFill>
        <p:spPr>
          <a:xfrm>
            <a:off x="5977788" y="799352"/>
            <a:ext cx="5425410" cy="5259296"/>
          </a:xfrm>
          <a:prstGeom prst="rect">
            <a:avLst/>
          </a:prstGeom>
        </p:spPr>
      </p:pic>
    </p:spTree>
    <p:extLst>
      <p:ext uri="{BB962C8B-B14F-4D97-AF65-F5344CB8AC3E}">
        <p14:creationId xmlns:p14="http://schemas.microsoft.com/office/powerpoint/2010/main" val="28357157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DEA2508-EC61-3C79-E2E5-312986C55F5D}"/>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668BA45-6193-E395-AC3C-3A514B850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5BAF4618-764B-237D-D69A-AD7F867CB8D3}"/>
              </a:ext>
            </a:extLst>
          </p:cNvPr>
          <p:cNvSpPr>
            <a:spLocks noGrp="1"/>
          </p:cNvSpPr>
          <p:nvPr>
            <p:ph type="title"/>
          </p:nvPr>
        </p:nvSpPr>
        <p:spPr>
          <a:xfrm>
            <a:off x="589560" y="856180"/>
            <a:ext cx="4560584" cy="1128068"/>
          </a:xfrm>
        </p:spPr>
        <p:txBody>
          <a:bodyPr vert="horz" lIns="91440" tIns="45720" rIns="91440" bIns="45720" rtlCol="0" anchor="ctr">
            <a:normAutofit/>
          </a:bodyPr>
          <a:lstStyle/>
          <a:p>
            <a:r>
              <a:rPr lang="en-US" sz="4000" dirty="0" err="1"/>
              <a:t>eventsetup</a:t>
            </a:r>
            <a:r>
              <a:rPr lang="en-US" sz="4000" dirty="0"/>
              <a:t> service</a:t>
            </a:r>
          </a:p>
        </p:txBody>
      </p:sp>
      <p:grpSp>
        <p:nvGrpSpPr>
          <p:cNvPr id="12" name="Group 11">
            <a:extLst>
              <a:ext uri="{FF2B5EF4-FFF2-40B4-BE49-F238E27FC236}">
                <a16:creationId xmlns:a16="http://schemas.microsoft.com/office/drawing/2014/main" id="{73B6E968-BCDA-4D42-49C1-E159FB9A32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40DBE567-C550-DD54-7705-A1212D3E23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15B041C-8C37-D13D-52CC-0C482BA84A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211E569A-DE7D-D059-7309-7B388307FB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egnaposto testo 3">
            <a:extLst>
              <a:ext uri="{FF2B5EF4-FFF2-40B4-BE49-F238E27FC236}">
                <a16:creationId xmlns:a16="http://schemas.microsoft.com/office/drawing/2014/main" id="{41DD68B2-DA5F-2CBF-E7A6-E494AF74D43F}"/>
              </a:ext>
            </a:extLst>
          </p:cNvPr>
          <p:cNvSpPr>
            <a:spLocks noGrp="1"/>
          </p:cNvSpPr>
          <p:nvPr>
            <p:ph type="body" sz="half" idx="2"/>
          </p:nvPr>
        </p:nvSpPr>
        <p:spPr>
          <a:xfrm>
            <a:off x="590719" y="2330505"/>
            <a:ext cx="4559425" cy="3979585"/>
          </a:xfrm>
        </p:spPr>
        <p:txBody>
          <a:bodyPr vert="horz" lIns="91440" tIns="45720" rIns="91440" bIns="45720" rtlCol="0" anchor="ctr">
            <a:normAutofit/>
          </a:bodyPr>
          <a:lstStyle/>
          <a:p>
            <a:pPr>
              <a:lnSpc>
                <a:spcPct val="100000"/>
              </a:lnSpc>
            </a:pPr>
            <a:r>
              <a:rPr lang="it-IT" sz="2000" spc="-1" dirty="0">
                <a:solidFill>
                  <a:schemeClr val="dk1"/>
                </a:solidFill>
                <a:latin typeface="Cambria"/>
              </a:rPr>
              <a:t>Il microservizio </a:t>
            </a:r>
            <a:r>
              <a:rPr lang="it-IT" sz="2000" spc="-1" dirty="0" err="1">
                <a:solidFill>
                  <a:schemeClr val="dk1"/>
                </a:solidFill>
                <a:latin typeface="Cambria"/>
              </a:rPr>
              <a:t>eventsetup</a:t>
            </a:r>
            <a:r>
              <a:rPr lang="it-IT" sz="2000" spc="-1" dirty="0">
                <a:solidFill>
                  <a:schemeClr val="dk1"/>
                </a:solidFill>
                <a:latin typeface="Cambria"/>
              </a:rPr>
              <a:t> è responsabile:</a:t>
            </a:r>
            <a:endParaRPr lang="en-US" sz="2000" spc="-1" dirty="0">
              <a:solidFill>
                <a:srgbClr val="000000"/>
              </a:solidFill>
              <a:latin typeface="Arial"/>
            </a:endParaRPr>
          </a:p>
          <a:p>
            <a:pPr marL="285840" indent="-285840">
              <a:lnSpc>
                <a:spcPct val="100000"/>
              </a:lnSpc>
              <a:buClr>
                <a:srgbClr val="000000"/>
              </a:buClr>
              <a:buFont typeface="Arial"/>
              <a:buChar char="•"/>
            </a:pPr>
            <a:r>
              <a:rPr lang="it-IT" sz="2000" spc="-1" dirty="0">
                <a:solidFill>
                  <a:schemeClr val="dk1"/>
                </a:solidFill>
                <a:latin typeface="Cambria"/>
              </a:rPr>
              <a:t>Di coordinare l’inizializzazione delle componenti che possono costituire l’evento (microservizi </a:t>
            </a:r>
            <a:r>
              <a:rPr lang="it-IT" sz="2000" spc="-1" dirty="0" err="1">
                <a:solidFill>
                  <a:schemeClr val="dk1"/>
                </a:solidFill>
                <a:latin typeface="Cambria"/>
              </a:rPr>
              <a:t>Akinator</a:t>
            </a:r>
            <a:r>
              <a:rPr lang="it-IT" sz="2000" spc="-1" dirty="0">
                <a:solidFill>
                  <a:schemeClr val="dk1"/>
                </a:solidFill>
                <a:latin typeface="Cambria"/>
              </a:rPr>
              <a:t>, Bacheca, Galleria).</a:t>
            </a:r>
            <a:endParaRPr lang="en-US" sz="2000" spc="-1" dirty="0">
              <a:solidFill>
                <a:srgbClr val="000000"/>
              </a:solidFill>
              <a:latin typeface="Arial"/>
            </a:endParaRPr>
          </a:p>
          <a:p>
            <a:pPr indent="-228600">
              <a:buFont typeface="Arial" panose="020B0604020202020204" pitchFamily="34" charset="0"/>
              <a:buChar char="•"/>
            </a:pPr>
            <a:endParaRPr lang="en-US" sz="2000" dirty="0"/>
          </a:p>
        </p:txBody>
      </p:sp>
      <p:sp>
        <p:nvSpPr>
          <p:cNvPr id="18" name="Rectangle 17">
            <a:extLst>
              <a:ext uri="{FF2B5EF4-FFF2-40B4-BE49-F238E27FC236}">
                <a16:creationId xmlns:a16="http://schemas.microsoft.com/office/drawing/2014/main" id="{D3BF6B17-B974-7491-1DEF-62291373DF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A8591EB-4C88-C816-13FD-FD907AF484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magine 5">
            <a:extLst>
              <a:ext uri="{FF2B5EF4-FFF2-40B4-BE49-F238E27FC236}">
                <a16:creationId xmlns:a16="http://schemas.microsoft.com/office/drawing/2014/main" id="{15F063BA-9AC6-976E-4D96-01C6DBBA6117}"/>
              </a:ext>
            </a:extLst>
          </p:cNvPr>
          <p:cNvPicPr>
            <a:picLocks noChangeAspect="1"/>
          </p:cNvPicPr>
          <p:nvPr/>
        </p:nvPicPr>
        <p:blipFill>
          <a:blip r:embed="rId2"/>
          <a:stretch>
            <a:fillRect/>
          </a:stretch>
        </p:blipFill>
        <p:spPr>
          <a:xfrm>
            <a:off x="7251145" y="2938076"/>
            <a:ext cx="2962688" cy="981212"/>
          </a:xfrm>
          <a:prstGeom prst="rect">
            <a:avLst/>
          </a:prstGeom>
        </p:spPr>
      </p:pic>
    </p:spTree>
    <p:extLst>
      <p:ext uri="{BB962C8B-B14F-4D97-AF65-F5344CB8AC3E}">
        <p14:creationId xmlns:p14="http://schemas.microsoft.com/office/powerpoint/2010/main" val="14774769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olo 4">
            <a:extLst>
              <a:ext uri="{FF2B5EF4-FFF2-40B4-BE49-F238E27FC236}">
                <a16:creationId xmlns:a16="http://schemas.microsoft.com/office/drawing/2014/main" id="{39FC0769-C9EB-B6B3-62E0-8662B9CB58BF}"/>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Workflow</a:t>
            </a:r>
          </a:p>
        </p:txBody>
      </p:sp>
      <p:sp>
        <p:nvSpPr>
          <p:cNvPr id="9" name="CasellaDiTesto 8">
            <a:extLst>
              <a:ext uri="{FF2B5EF4-FFF2-40B4-BE49-F238E27FC236}">
                <a16:creationId xmlns:a16="http://schemas.microsoft.com/office/drawing/2014/main" id="{8A8B1F8D-E923-4F26-264C-4EC902AEAFAB}"/>
              </a:ext>
            </a:extLst>
          </p:cNvPr>
          <p:cNvSpPr txBox="1"/>
          <p:nvPr/>
        </p:nvSpPr>
        <p:spPr>
          <a:xfrm>
            <a:off x="717422" y="5059436"/>
            <a:ext cx="3499104" cy="923330"/>
          </a:xfrm>
          <a:prstGeom prst="rect">
            <a:avLst/>
          </a:prstGeom>
          <a:noFill/>
        </p:spPr>
        <p:txBody>
          <a:bodyPr wrap="square" rtlCol="0">
            <a:spAutoFit/>
          </a:bodyPr>
          <a:lstStyle/>
          <a:p>
            <a:r>
              <a:rPr lang="it-IT" dirty="0"/>
              <a:t>Sono stati sviluppati e testati i microservizi in isolamento:</a:t>
            </a:r>
          </a:p>
          <a:p>
            <a:r>
              <a:rPr lang="it-IT" dirty="0">
                <a:hlinkClick r:id="rId2"/>
              </a:rPr>
              <a:t>Progetto TAASS 2024-2025</a:t>
            </a:r>
            <a:endParaRPr lang="it-IT" dirty="0"/>
          </a:p>
        </p:txBody>
      </p:sp>
      <p:pic>
        <p:nvPicPr>
          <p:cNvPr id="14" name="Immagine 13">
            <a:extLst>
              <a:ext uri="{FF2B5EF4-FFF2-40B4-BE49-F238E27FC236}">
                <a16:creationId xmlns:a16="http://schemas.microsoft.com/office/drawing/2014/main" id="{7F88207D-304B-3B5C-55B1-2D442D3A52E0}"/>
              </a:ext>
            </a:extLst>
          </p:cNvPr>
          <p:cNvPicPr>
            <a:picLocks noChangeAspect="1"/>
          </p:cNvPicPr>
          <p:nvPr/>
        </p:nvPicPr>
        <p:blipFill>
          <a:blip r:embed="rId3"/>
          <a:stretch>
            <a:fillRect/>
          </a:stretch>
        </p:blipFill>
        <p:spPr>
          <a:xfrm>
            <a:off x="4571948" y="795527"/>
            <a:ext cx="6807055" cy="4890734"/>
          </a:xfrm>
          <a:prstGeom prst="rect">
            <a:avLst/>
          </a:prstGeom>
        </p:spPr>
      </p:pic>
    </p:spTree>
    <p:extLst>
      <p:ext uri="{BB962C8B-B14F-4D97-AF65-F5344CB8AC3E}">
        <p14:creationId xmlns:p14="http://schemas.microsoft.com/office/powerpoint/2010/main" val="3298403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B78DA182-422A-C846-D044-B4D114B5B403}"/>
              </a:ext>
            </a:extLst>
          </p:cNvPr>
          <p:cNvSpPr>
            <a:spLocks noGrp="1"/>
          </p:cNvSpPr>
          <p:nvPr>
            <p:ph type="title"/>
          </p:nvPr>
        </p:nvSpPr>
        <p:spPr/>
        <p:txBody>
          <a:bodyPr/>
          <a:lstStyle/>
          <a:p>
            <a:r>
              <a:rPr lang="it-IT" dirty="0"/>
              <a:t>Possibili miglioramenti e aggiunte</a:t>
            </a:r>
          </a:p>
        </p:txBody>
      </p:sp>
      <p:sp>
        <p:nvSpPr>
          <p:cNvPr id="6" name="Segnaposto contenuto 5">
            <a:extLst>
              <a:ext uri="{FF2B5EF4-FFF2-40B4-BE49-F238E27FC236}">
                <a16:creationId xmlns:a16="http://schemas.microsoft.com/office/drawing/2014/main" id="{E0426F7F-F01F-15FC-3A87-4E7F675D2867}"/>
              </a:ext>
            </a:extLst>
          </p:cNvPr>
          <p:cNvSpPr>
            <a:spLocks noGrp="1"/>
          </p:cNvSpPr>
          <p:nvPr>
            <p:ph idx="1"/>
          </p:nvPr>
        </p:nvSpPr>
        <p:spPr/>
        <p:txBody>
          <a:bodyPr>
            <a:normAutofit fontScale="92500" lnSpcReduction="10000"/>
          </a:bodyPr>
          <a:lstStyle/>
          <a:p>
            <a:r>
              <a:rPr lang="it-IT" dirty="0"/>
              <a:t>Abilitazione dei servizi di un evento a posteriori della creazione (già aggiunta e testata nel </a:t>
            </a:r>
            <a:r>
              <a:rPr lang="it-IT" dirty="0" err="1"/>
              <a:t>backend</a:t>
            </a:r>
            <a:r>
              <a:rPr lang="it-IT" dirty="0"/>
              <a:t>, solo da inserire nel </a:t>
            </a:r>
            <a:r>
              <a:rPr lang="it-IT" dirty="0" err="1"/>
              <a:t>frontend</a:t>
            </a:r>
            <a:r>
              <a:rPr lang="it-IT" dirty="0"/>
              <a:t>);</a:t>
            </a:r>
          </a:p>
          <a:p>
            <a:r>
              <a:rPr lang="it-IT" dirty="0"/>
              <a:t>QR code;</a:t>
            </a:r>
          </a:p>
          <a:p>
            <a:r>
              <a:rPr lang="it-IT" dirty="0"/>
              <a:t>Inserire un vero e proprio tag per identificare l’utente, senza utilizzare un id sequenziale (come attualmente viene fatto) in quanto essendo predicibile potrebbe causare problemi di sicurezza;</a:t>
            </a:r>
          </a:p>
          <a:p>
            <a:r>
              <a:rPr lang="it-IT" dirty="0"/>
              <a:t>Maggiori controlli come ad esempio se l’utente elimina il proprio account aggiornare conseguentemente la lista dei partecipanti;</a:t>
            </a:r>
          </a:p>
          <a:p>
            <a:r>
              <a:rPr lang="it-IT" dirty="0"/>
              <a:t>Nella versione di deployment tramite </a:t>
            </a:r>
            <a:r>
              <a:rPr lang="it-IT" dirty="0" err="1"/>
              <a:t>Kubernetes</a:t>
            </a:r>
            <a:r>
              <a:rPr lang="it-IT" dirty="0"/>
              <a:t> le dimensioni delle immagini se elevate non sono supportate;</a:t>
            </a:r>
          </a:p>
          <a:p>
            <a:r>
              <a:rPr lang="it-IT" dirty="0"/>
              <a:t>Documentazione all’interno del codice.</a:t>
            </a:r>
          </a:p>
        </p:txBody>
      </p:sp>
    </p:spTree>
    <p:extLst>
      <p:ext uri="{BB962C8B-B14F-4D97-AF65-F5344CB8AC3E}">
        <p14:creationId xmlns:p14="http://schemas.microsoft.com/office/powerpoint/2010/main" val="33972705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Segnaposto contenuto 2">
            <a:extLst>
              <a:ext uri="{FF2B5EF4-FFF2-40B4-BE49-F238E27FC236}">
                <a16:creationId xmlns:a16="http://schemas.microsoft.com/office/drawing/2014/main" id="{42F3F92C-FCCD-B506-8DD5-DE3DFF7B8021}"/>
              </a:ext>
            </a:extLst>
          </p:cNvPr>
          <p:cNvSpPr>
            <a:spLocks noGrp="1"/>
          </p:cNvSpPr>
          <p:nvPr>
            <p:ph idx="1"/>
          </p:nvPr>
        </p:nvSpPr>
        <p:spPr>
          <a:xfrm>
            <a:off x="1120690" y="3011202"/>
            <a:ext cx="10515600" cy="835595"/>
          </a:xfrm>
        </p:spPr>
        <p:txBody>
          <a:bodyPr>
            <a:normAutofit/>
          </a:bodyPr>
          <a:lstStyle/>
          <a:p>
            <a:pPr marL="0" indent="0" algn="ctr">
              <a:buNone/>
            </a:pPr>
            <a:r>
              <a:rPr lang="it-IT" sz="4800" dirty="0"/>
              <a:t>Thank </a:t>
            </a:r>
            <a:r>
              <a:rPr lang="it-IT" sz="4800" dirty="0" err="1"/>
              <a:t>you</a:t>
            </a:r>
            <a:r>
              <a:rPr lang="it-IT" sz="4800" dirty="0"/>
              <a:t> </a:t>
            </a:r>
            <a:r>
              <a:rPr lang="it-IT" sz="4800" dirty="0">
                <a:sym typeface="Wingdings" panose="05000000000000000000" pitchFamily="2" charset="2"/>
              </a:rPr>
              <a:t></a:t>
            </a:r>
            <a:endParaRPr lang="it-IT" sz="4800" dirty="0"/>
          </a:p>
        </p:txBody>
      </p:sp>
    </p:spTree>
    <p:extLst>
      <p:ext uri="{BB962C8B-B14F-4D97-AF65-F5344CB8AC3E}">
        <p14:creationId xmlns:p14="http://schemas.microsoft.com/office/powerpoint/2010/main" val="1725045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 name="Rectangle 13">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1500"/>
            <a:ext cx="12191998" cy="6858000"/>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5">
            <a:extLst>
              <a:ext uri="{FF2B5EF4-FFF2-40B4-BE49-F238E27FC236}">
                <a16:creationId xmlns:a16="http://schemas.microsoft.com/office/drawing/2014/main" id="{AFFC87AC-C919-4FE5-BAC3-39509E001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35" y="-1500"/>
            <a:ext cx="8119933" cy="6858001"/>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7">
            <a:extLst>
              <a:ext uri="{FF2B5EF4-FFF2-40B4-BE49-F238E27FC236}">
                <a16:creationId xmlns:a16="http://schemas.microsoft.com/office/drawing/2014/main" id="{7D0659F6-0853-468D-B1B2-44FDBE98B8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272" y="-3000"/>
            <a:ext cx="12201265" cy="6859501"/>
          </a:xfrm>
          <a:prstGeom prst="rect">
            <a:avLst/>
          </a:prstGeom>
          <a:gradFill>
            <a:gsLst>
              <a:gs pos="0">
                <a:srgbClr val="000000">
                  <a:alpha val="71765"/>
                </a:srgbClr>
              </a:gs>
              <a:gs pos="100000">
                <a:schemeClr val="accent1">
                  <a:alpha val="24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8536" y="0"/>
            <a:ext cx="11718098" cy="6858000"/>
          </a:xfrm>
          <a:prstGeom prst="rect">
            <a:avLst/>
          </a:prstGeom>
          <a:gradFill>
            <a:gsLst>
              <a:gs pos="19000">
                <a:srgbClr val="000000">
                  <a:alpha val="62000"/>
                </a:srgbClr>
              </a:gs>
              <a:gs pos="100000">
                <a:schemeClr val="accent1">
                  <a:lumMod val="75000"/>
                  <a:alpha val="44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BC1858DB-2C52-3896-7316-1B915304B6A5}"/>
              </a:ext>
            </a:extLst>
          </p:cNvPr>
          <p:cNvSpPr>
            <a:spLocks noGrp="1"/>
          </p:cNvSpPr>
          <p:nvPr>
            <p:ph type="title"/>
          </p:nvPr>
        </p:nvSpPr>
        <p:spPr>
          <a:xfrm>
            <a:off x="1142639" y="561203"/>
            <a:ext cx="9932691" cy="1165996"/>
          </a:xfrm>
        </p:spPr>
        <p:txBody>
          <a:bodyPr vert="horz" lIns="91440" tIns="45720" rIns="91440" bIns="45720" rtlCol="0" anchor="b">
            <a:normAutofit/>
          </a:bodyPr>
          <a:lstStyle/>
          <a:p>
            <a:pPr algn="ctr"/>
            <a:r>
              <a:rPr lang="en-US" sz="4800" dirty="0">
                <a:solidFill>
                  <a:srgbClr val="FFFFFF"/>
                </a:solidFill>
              </a:rPr>
              <a:t>YES goals e NO goals</a:t>
            </a:r>
          </a:p>
        </p:txBody>
      </p:sp>
      <p:sp>
        <p:nvSpPr>
          <p:cNvPr id="22" name="Rectangle 21">
            <a:extLst>
              <a:ext uri="{FF2B5EF4-FFF2-40B4-BE49-F238E27FC236}">
                <a16:creationId xmlns:a16="http://schemas.microsoft.com/office/drawing/2014/main" id="{977ACDD7-882D-4B81-A213-84C82B96B0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 y="2888341"/>
            <a:ext cx="12203819" cy="3968158"/>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magine 6">
            <a:extLst>
              <a:ext uri="{FF2B5EF4-FFF2-40B4-BE49-F238E27FC236}">
                <a16:creationId xmlns:a16="http://schemas.microsoft.com/office/drawing/2014/main" id="{A8B54C43-304D-7AF9-9F03-2338418C2297}"/>
              </a:ext>
            </a:extLst>
          </p:cNvPr>
          <p:cNvPicPr>
            <a:picLocks noChangeAspect="1"/>
          </p:cNvPicPr>
          <p:nvPr/>
        </p:nvPicPr>
        <p:blipFill>
          <a:blip r:embed="rId2"/>
          <a:stretch>
            <a:fillRect/>
          </a:stretch>
        </p:blipFill>
        <p:spPr>
          <a:xfrm>
            <a:off x="6437820" y="2371725"/>
            <a:ext cx="2835316" cy="3235692"/>
          </a:xfrm>
          <a:prstGeom prst="rect">
            <a:avLst/>
          </a:prstGeom>
        </p:spPr>
      </p:pic>
      <p:pic>
        <p:nvPicPr>
          <p:cNvPr id="5" name="Segnaposto contenuto 4">
            <a:extLst>
              <a:ext uri="{FF2B5EF4-FFF2-40B4-BE49-F238E27FC236}">
                <a16:creationId xmlns:a16="http://schemas.microsoft.com/office/drawing/2014/main" id="{87F9E544-FEFB-177C-0D04-C24053E3CCFE}"/>
              </a:ext>
            </a:extLst>
          </p:cNvPr>
          <p:cNvPicPr>
            <a:picLocks noGrp="1" noChangeAspect="1"/>
          </p:cNvPicPr>
          <p:nvPr>
            <p:ph idx="1"/>
          </p:nvPr>
        </p:nvPicPr>
        <p:blipFill>
          <a:blip r:embed="rId3"/>
          <a:stretch>
            <a:fillRect/>
          </a:stretch>
        </p:blipFill>
        <p:spPr>
          <a:xfrm>
            <a:off x="3019099" y="2371568"/>
            <a:ext cx="2940187" cy="3235849"/>
          </a:xfrm>
          <a:prstGeom prst="rect">
            <a:avLst/>
          </a:prstGeom>
        </p:spPr>
      </p:pic>
    </p:spTree>
    <p:extLst>
      <p:ext uri="{BB962C8B-B14F-4D97-AF65-F5344CB8AC3E}">
        <p14:creationId xmlns:p14="http://schemas.microsoft.com/office/powerpoint/2010/main" val="3844748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7306C6A-0B48-6BF0-A84B-A6A8411E6A3B}"/>
              </a:ext>
            </a:extLst>
          </p:cNvPr>
          <p:cNvSpPr>
            <a:spLocks noGrp="1"/>
          </p:cNvSpPr>
          <p:nvPr>
            <p:ph type="title"/>
          </p:nvPr>
        </p:nvSpPr>
        <p:spPr/>
        <p:txBody>
          <a:bodyPr/>
          <a:lstStyle/>
          <a:p>
            <a:r>
              <a:rPr lang="it-IT" dirty="0"/>
              <a:t>Applicazioni simili nel mercato</a:t>
            </a:r>
          </a:p>
        </p:txBody>
      </p:sp>
      <p:pic>
        <p:nvPicPr>
          <p:cNvPr id="5" name="Segnaposto contenuto 4" descr="Immagine che contiene Elementi grafici, design&#10;&#10;Il contenuto generato dall'IA potrebbe non essere corretto.">
            <a:extLst>
              <a:ext uri="{FF2B5EF4-FFF2-40B4-BE49-F238E27FC236}">
                <a16:creationId xmlns:a16="http://schemas.microsoft.com/office/drawing/2014/main" id="{BAFF803A-BB11-A1F9-FE79-15CD33549B6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32830" y="2836068"/>
            <a:ext cx="1185863" cy="1185863"/>
          </a:xfrm>
        </p:spPr>
      </p:pic>
      <p:sp>
        <p:nvSpPr>
          <p:cNvPr id="6" name="CasellaDiTesto 5">
            <a:extLst>
              <a:ext uri="{FF2B5EF4-FFF2-40B4-BE49-F238E27FC236}">
                <a16:creationId xmlns:a16="http://schemas.microsoft.com/office/drawing/2014/main" id="{5DC12939-E462-0D91-8D20-077A84857502}"/>
              </a:ext>
            </a:extLst>
          </p:cNvPr>
          <p:cNvSpPr txBox="1"/>
          <p:nvPr/>
        </p:nvSpPr>
        <p:spPr>
          <a:xfrm>
            <a:off x="2419350" y="4021931"/>
            <a:ext cx="1196546" cy="369332"/>
          </a:xfrm>
          <a:prstGeom prst="rect">
            <a:avLst/>
          </a:prstGeom>
          <a:noFill/>
        </p:spPr>
        <p:txBody>
          <a:bodyPr wrap="none" rtlCol="0">
            <a:spAutoFit/>
          </a:bodyPr>
          <a:lstStyle/>
          <a:p>
            <a:r>
              <a:rPr lang="it-IT" dirty="0"/>
              <a:t>Eventbrite</a:t>
            </a:r>
          </a:p>
        </p:txBody>
      </p:sp>
      <p:pic>
        <p:nvPicPr>
          <p:cNvPr id="8" name="Immagine 7" descr="Immagine che contiene Elementi grafici, Carattere, grafica, rosso&#10;&#10;Il contenuto generato dall'IA potrebbe non essere corretto.">
            <a:extLst>
              <a:ext uri="{FF2B5EF4-FFF2-40B4-BE49-F238E27FC236}">
                <a16:creationId xmlns:a16="http://schemas.microsoft.com/office/drawing/2014/main" id="{75A12BE9-06C5-2250-C3C3-2B398EED66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7721" y="2696367"/>
            <a:ext cx="2356558" cy="1325564"/>
          </a:xfrm>
          <a:prstGeom prst="rect">
            <a:avLst/>
          </a:prstGeom>
        </p:spPr>
      </p:pic>
      <p:pic>
        <p:nvPicPr>
          <p:cNvPr id="10" name="Immagine 9" descr="Immagine che contiene Elementi grafici, schermata, grafica, logo&#10;&#10;Il contenuto generato dall'IA potrebbe non essere corretto.">
            <a:extLst>
              <a:ext uri="{FF2B5EF4-FFF2-40B4-BE49-F238E27FC236}">
                <a16:creationId xmlns:a16="http://schemas.microsoft.com/office/drawing/2014/main" id="{7EFD29A8-25C3-9807-417D-19CFCCB0BC8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34450" y="2696367"/>
            <a:ext cx="1132683" cy="1132683"/>
          </a:xfrm>
          <a:prstGeom prst="rect">
            <a:avLst/>
          </a:prstGeom>
        </p:spPr>
      </p:pic>
      <p:sp>
        <p:nvSpPr>
          <p:cNvPr id="11" name="CasellaDiTesto 10">
            <a:extLst>
              <a:ext uri="{FF2B5EF4-FFF2-40B4-BE49-F238E27FC236}">
                <a16:creationId xmlns:a16="http://schemas.microsoft.com/office/drawing/2014/main" id="{B9BDBFA9-8833-7107-5AF2-6599F5710D58}"/>
              </a:ext>
            </a:extLst>
          </p:cNvPr>
          <p:cNvSpPr txBox="1"/>
          <p:nvPr/>
        </p:nvSpPr>
        <p:spPr>
          <a:xfrm>
            <a:off x="8576104" y="4021931"/>
            <a:ext cx="1863011" cy="369332"/>
          </a:xfrm>
          <a:prstGeom prst="rect">
            <a:avLst/>
          </a:prstGeom>
          <a:noFill/>
        </p:spPr>
        <p:txBody>
          <a:bodyPr wrap="none" rtlCol="0">
            <a:spAutoFit/>
          </a:bodyPr>
          <a:lstStyle/>
          <a:p>
            <a:r>
              <a:rPr lang="it-IT" dirty="0"/>
              <a:t>Google Calendar</a:t>
            </a:r>
          </a:p>
        </p:txBody>
      </p:sp>
    </p:spTree>
    <p:extLst>
      <p:ext uri="{BB962C8B-B14F-4D97-AF65-F5344CB8AC3E}">
        <p14:creationId xmlns:p14="http://schemas.microsoft.com/office/powerpoint/2010/main" val="2494774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sellaDiTesto 6">
            <a:extLst>
              <a:ext uri="{FF2B5EF4-FFF2-40B4-BE49-F238E27FC236}">
                <a16:creationId xmlns:a16="http://schemas.microsoft.com/office/drawing/2014/main" id="{C2522A92-40D6-A2BA-DAFA-AF6D9CCE7DFE}"/>
              </a:ext>
            </a:extLst>
          </p:cNvPr>
          <p:cNvSpPr txBox="1"/>
          <p:nvPr/>
        </p:nvSpPr>
        <p:spPr>
          <a:xfrm>
            <a:off x="645066" y="2031101"/>
            <a:ext cx="4282984" cy="3511943"/>
          </a:xfrm>
          <a:prstGeom prst="rect">
            <a:avLst/>
          </a:prstGeom>
        </p:spPr>
        <p:txBody>
          <a:bodyPr vert="horz" lIns="91440" tIns="45720" rIns="91440" bIns="45720" rtlCol="0" anchor="ctr">
            <a:normAutofit/>
          </a:bodyPr>
          <a:lstStyle/>
          <a:p>
            <a:pPr>
              <a:lnSpc>
                <a:spcPct val="90000"/>
              </a:lnSpc>
              <a:spcAft>
                <a:spcPts val="600"/>
              </a:spcAft>
            </a:pPr>
            <a:r>
              <a:rPr lang="en-US" dirty="0"/>
              <a:t>Le </a:t>
            </a:r>
            <a:r>
              <a:rPr lang="en-US" dirty="0" err="1"/>
              <a:t>aspettative</a:t>
            </a:r>
            <a:r>
              <a:rPr lang="en-US" dirty="0"/>
              <a:t> </a:t>
            </a:r>
            <a:r>
              <a:rPr lang="en-US" dirty="0" err="1"/>
              <a:t>erano</a:t>
            </a:r>
            <a:r>
              <a:rPr lang="en-US" dirty="0"/>
              <a:t> quelle di </a:t>
            </a:r>
            <a:r>
              <a:rPr lang="en-US" dirty="0" err="1"/>
              <a:t>finire</a:t>
            </a:r>
            <a:r>
              <a:rPr lang="en-US" dirty="0"/>
              <a:t> </a:t>
            </a:r>
            <a:r>
              <a:rPr lang="en-US" dirty="0" err="1"/>
              <a:t>entro</a:t>
            </a:r>
            <a:r>
              <a:rPr lang="en-US" dirty="0"/>
              <a:t> il 15 Giugno. </a:t>
            </a:r>
          </a:p>
          <a:p>
            <a:pPr>
              <a:lnSpc>
                <a:spcPct val="90000"/>
              </a:lnSpc>
              <a:spcAft>
                <a:spcPts val="600"/>
              </a:spcAft>
            </a:pPr>
            <a:r>
              <a:rPr lang="en-US" dirty="0" err="1"/>
              <a:t>Tuttavia</a:t>
            </a:r>
            <a:r>
              <a:rPr lang="en-US" dirty="0"/>
              <a:t> </a:t>
            </a:r>
            <a:r>
              <a:rPr lang="en-US" dirty="0" err="1"/>
              <a:t>durante</a:t>
            </a:r>
            <a:r>
              <a:rPr lang="en-US" dirty="0"/>
              <a:t> </a:t>
            </a:r>
            <a:r>
              <a:rPr lang="en-US" dirty="0" err="1"/>
              <a:t>l’implementazione</a:t>
            </a:r>
            <a:r>
              <a:rPr lang="en-US" dirty="0"/>
              <a:t> il </a:t>
            </a:r>
            <a:r>
              <a:rPr lang="en-US" dirty="0" err="1"/>
              <a:t>processo</a:t>
            </a:r>
            <a:r>
              <a:rPr lang="en-US" dirty="0"/>
              <a:t>  di </a:t>
            </a:r>
            <a:r>
              <a:rPr lang="en-US" dirty="0" err="1"/>
              <a:t>sviluppo</a:t>
            </a:r>
            <a:r>
              <a:rPr lang="en-US" dirty="0"/>
              <a:t> è </a:t>
            </a:r>
            <a:r>
              <a:rPr lang="en-US" dirty="0" err="1"/>
              <a:t>stato</a:t>
            </a:r>
            <a:r>
              <a:rPr lang="en-US" dirty="0"/>
              <a:t> </a:t>
            </a:r>
            <a:r>
              <a:rPr lang="en-US" dirty="0" err="1"/>
              <a:t>rallentato</a:t>
            </a:r>
            <a:r>
              <a:rPr lang="en-US" dirty="0"/>
              <a:t> in </a:t>
            </a:r>
            <a:r>
              <a:rPr lang="en-US" dirty="0" err="1"/>
              <a:t>quanto</a:t>
            </a:r>
            <a:r>
              <a:rPr lang="en-US" dirty="0"/>
              <a:t> non è </a:t>
            </a:r>
            <a:r>
              <a:rPr lang="en-US" dirty="0" err="1"/>
              <a:t>stato</a:t>
            </a:r>
            <a:r>
              <a:rPr lang="en-US" dirty="0"/>
              <a:t> semplice </a:t>
            </a:r>
            <a:r>
              <a:rPr lang="en-US" dirty="0" err="1"/>
              <a:t>interfacciarsi</a:t>
            </a:r>
            <a:r>
              <a:rPr lang="en-US" dirty="0"/>
              <a:t> con determinate </a:t>
            </a:r>
            <a:r>
              <a:rPr lang="en-US" dirty="0" err="1"/>
              <a:t>nuove</a:t>
            </a:r>
            <a:r>
              <a:rPr lang="en-US" dirty="0"/>
              <a:t> </a:t>
            </a:r>
            <a:r>
              <a:rPr lang="en-US" dirty="0" err="1"/>
              <a:t>tecnologie</a:t>
            </a:r>
            <a:r>
              <a:rPr lang="en-US" dirty="0"/>
              <a:t>.</a:t>
            </a:r>
          </a:p>
        </p:txBody>
      </p:sp>
      <p:sp>
        <p:nvSpPr>
          <p:cNvPr id="39" name="Rectangle 38">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5B16B853-CC36-B02C-FA80-3CD30AA756EF}"/>
              </a:ext>
            </a:extLst>
          </p:cNvPr>
          <p:cNvPicPr>
            <a:picLocks noChangeAspect="1"/>
          </p:cNvPicPr>
          <p:nvPr/>
        </p:nvPicPr>
        <p:blipFill>
          <a:blip r:embed="rId2"/>
          <a:stretch>
            <a:fillRect/>
          </a:stretch>
        </p:blipFill>
        <p:spPr>
          <a:xfrm>
            <a:off x="5987738" y="1652300"/>
            <a:ext cx="5628018" cy="3320530"/>
          </a:xfrm>
          <a:prstGeom prst="rect">
            <a:avLst/>
          </a:prstGeom>
        </p:spPr>
      </p:pic>
    </p:spTree>
    <p:extLst>
      <p:ext uri="{BB962C8B-B14F-4D97-AF65-F5344CB8AC3E}">
        <p14:creationId xmlns:p14="http://schemas.microsoft.com/office/powerpoint/2010/main" val="2752597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616A6FFC-41F3-C8BF-E0EB-9806D5046DD5}"/>
              </a:ext>
            </a:extLst>
          </p:cNvPr>
          <p:cNvPicPr>
            <a:picLocks noChangeAspect="1"/>
          </p:cNvPicPr>
          <p:nvPr/>
        </p:nvPicPr>
        <p:blipFill>
          <a:blip r:embed="rId2"/>
          <a:stretch>
            <a:fillRect/>
          </a:stretch>
        </p:blipFill>
        <p:spPr>
          <a:xfrm>
            <a:off x="1475679" y="775917"/>
            <a:ext cx="4982271" cy="2653083"/>
          </a:xfrm>
          <a:prstGeom prst="rect">
            <a:avLst/>
          </a:prstGeom>
        </p:spPr>
      </p:pic>
      <p:pic>
        <p:nvPicPr>
          <p:cNvPr id="9" name="Immagine 8">
            <a:extLst>
              <a:ext uri="{FF2B5EF4-FFF2-40B4-BE49-F238E27FC236}">
                <a16:creationId xmlns:a16="http://schemas.microsoft.com/office/drawing/2014/main" id="{44AD7C28-E72B-F936-053D-37FD3A017409}"/>
              </a:ext>
            </a:extLst>
          </p:cNvPr>
          <p:cNvPicPr>
            <a:picLocks noChangeAspect="1"/>
          </p:cNvPicPr>
          <p:nvPr/>
        </p:nvPicPr>
        <p:blipFill>
          <a:blip r:embed="rId3"/>
          <a:stretch>
            <a:fillRect/>
          </a:stretch>
        </p:blipFill>
        <p:spPr>
          <a:xfrm>
            <a:off x="5734050" y="3429000"/>
            <a:ext cx="4982271" cy="2653083"/>
          </a:xfrm>
          <a:prstGeom prst="rect">
            <a:avLst/>
          </a:prstGeom>
        </p:spPr>
      </p:pic>
      <p:sp>
        <p:nvSpPr>
          <p:cNvPr id="10" name="CasellaDiTesto 9">
            <a:extLst>
              <a:ext uri="{FF2B5EF4-FFF2-40B4-BE49-F238E27FC236}">
                <a16:creationId xmlns:a16="http://schemas.microsoft.com/office/drawing/2014/main" id="{C5BB6AB1-BE12-83C9-6DB5-DBF705887E11}"/>
              </a:ext>
            </a:extLst>
          </p:cNvPr>
          <p:cNvSpPr txBox="1"/>
          <p:nvPr/>
        </p:nvSpPr>
        <p:spPr>
          <a:xfrm>
            <a:off x="1475678" y="3429000"/>
            <a:ext cx="4258371" cy="1477328"/>
          </a:xfrm>
          <a:prstGeom prst="rect">
            <a:avLst/>
          </a:prstGeom>
          <a:noFill/>
        </p:spPr>
        <p:txBody>
          <a:bodyPr wrap="square" rtlCol="0">
            <a:spAutoFit/>
          </a:bodyPr>
          <a:lstStyle/>
          <a:p>
            <a:r>
              <a:rPr lang="it-IT" dirty="0"/>
              <a:t>Il nostro prototipo verticale non comprendeva lo sviluppo di eventi a scopo pubblico, quindi non sono state ulteriormente approfondite queste user stories</a:t>
            </a:r>
          </a:p>
        </p:txBody>
      </p:sp>
    </p:spTree>
    <p:extLst>
      <p:ext uri="{BB962C8B-B14F-4D97-AF65-F5344CB8AC3E}">
        <p14:creationId xmlns:p14="http://schemas.microsoft.com/office/powerpoint/2010/main" val="54715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EAC880D3-BEDE-9194-C289-153AD4AEF42A}"/>
              </a:ext>
            </a:extLst>
          </p:cNvPr>
          <p:cNvPicPr>
            <a:picLocks noChangeAspect="1"/>
          </p:cNvPicPr>
          <p:nvPr/>
        </p:nvPicPr>
        <p:blipFill>
          <a:blip r:embed="rId2"/>
          <a:stretch>
            <a:fillRect/>
          </a:stretch>
        </p:blipFill>
        <p:spPr>
          <a:xfrm>
            <a:off x="608888" y="304799"/>
            <a:ext cx="5915738" cy="3438929"/>
          </a:xfrm>
          <a:prstGeom prst="rect">
            <a:avLst/>
          </a:prstGeom>
        </p:spPr>
      </p:pic>
      <p:sp>
        <p:nvSpPr>
          <p:cNvPr id="6" name="CasellaDiTesto 5">
            <a:extLst>
              <a:ext uri="{FF2B5EF4-FFF2-40B4-BE49-F238E27FC236}">
                <a16:creationId xmlns:a16="http://schemas.microsoft.com/office/drawing/2014/main" id="{5442B4B3-2575-709D-2A99-ACD6133AA428}"/>
              </a:ext>
            </a:extLst>
          </p:cNvPr>
          <p:cNvSpPr txBox="1"/>
          <p:nvPr/>
        </p:nvSpPr>
        <p:spPr>
          <a:xfrm>
            <a:off x="7153275" y="1673028"/>
            <a:ext cx="4029075" cy="3693319"/>
          </a:xfrm>
          <a:prstGeom prst="rect">
            <a:avLst/>
          </a:prstGeom>
          <a:noFill/>
        </p:spPr>
        <p:txBody>
          <a:bodyPr wrap="square" rtlCol="0">
            <a:spAutoFit/>
          </a:bodyPr>
          <a:lstStyle/>
          <a:p>
            <a:r>
              <a:rPr lang="it-IT" dirty="0"/>
              <a:t>Questa user stories è stata analizzata per lo sviluppo di </a:t>
            </a:r>
            <a:r>
              <a:rPr lang="it-IT" dirty="0" err="1"/>
              <a:t>magicevents</a:t>
            </a:r>
            <a:r>
              <a:rPr lang="it-IT" dirty="0"/>
              <a:t>.</a:t>
            </a:r>
          </a:p>
          <a:p>
            <a:r>
              <a:rPr lang="it-IT" dirty="0"/>
              <a:t>Per semplificare l’utente è stato deciso di utilizzare l’email con cui un utente si iscrive a </a:t>
            </a:r>
            <a:r>
              <a:rPr lang="it-IT" dirty="0" err="1"/>
              <a:t>magicevents</a:t>
            </a:r>
            <a:r>
              <a:rPr lang="it-IT" dirty="0"/>
              <a:t> per inserirlo come partecipante/admin.</a:t>
            </a:r>
          </a:p>
          <a:p>
            <a:r>
              <a:rPr lang="it-IT" dirty="0"/>
              <a:t>Inoltre in questa prima release di </a:t>
            </a:r>
            <a:r>
              <a:rPr lang="it-IT" dirty="0" err="1"/>
              <a:t>magicevents</a:t>
            </a:r>
            <a:r>
              <a:rPr lang="it-IT" dirty="0"/>
              <a:t> non è stato inserito il QR code, quindi l’utente che crea un evento deve inserire manualmente gli invitati.</a:t>
            </a:r>
          </a:p>
          <a:p>
            <a:r>
              <a:rPr lang="it-IT" dirty="0"/>
              <a:t>In future release la funzionalità del QR code verrà certamente inserita.</a:t>
            </a:r>
          </a:p>
        </p:txBody>
      </p:sp>
      <p:pic>
        <p:nvPicPr>
          <p:cNvPr id="8" name="Immagine 7">
            <a:extLst>
              <a:ext uri="{FF2B5EF4-FFF2-40B4-BE49-F238E27FC236}">
                <a16:creationId xmlns:a16="http://schemas.microsoft.com/office/drawing/2014/main" id="{2D3DADC4-CB7E-EFDD-2456-076B481DD0D5}"/>
              </a:ext>
            </a:extLst>
          </p:cNvPr>
          <p:cNvPicPr>
            <a:picLocks noChangeAspect="1"/>
          </p:cNvPicPr>
          <p:nvPr/>
        </p:nvPicPr>
        <p:blipFill>
          <a:blip r:embed="rId3"/>
          <a:stretch>
            <a:fillRect/>
          </a:stretch>
        </p:blipFill>
        <p:spPr>
          <a:xfrm>
            <a:off x="608889" y="3743728"/>
            <a:ext cx="5915738" cy="2914995"/>
          </a:xfrm>
          <a:prstGeom prst="rect">
            <a:avLst/>
          </a:prstGeom>
        </p:spPr>
      </p:pic>
    </p:spTree>
    <p:extLst>
      <p:ext uri="{BB962C8B-B14F-4D97-AF65-F5344CB8AC3E}">
        <p14:creationId xmlns:p14="http://schemas.microsoft.com/office/powerpoint/2010/main" val="4012525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95D0C4E8-55C7-D76C-6CE6-DCC758BD007C}"/>
              </a:ext>
            </a:extLst>
          </p:cNvPr>
          <p:cNvPicPr>
            <a:picLocks noChangeAspect="1"/>
          </p:cNvPicPr>
          <p:nvPr/>
        </p:nvPicPr>
        <p:blipFill>
          <a:blip r:embed="rId2"/>
          <a:stretch>
            <a:fillRect/>
          </a:stretch>
        </p:blipFill>
        <p:spPr>
          <a:xfrm>
            <a:off x="1982783" y="457200"/>
            <a:ext cx="8226433" cy="5943600"/>
          </a:xfrm>
          <a:prstGeom prst="rect">
            <a:avLst/>
          </a:prstGeom>
        </p:spPr>
      </p:pic>
    </p:spTree>
    <p:extLst>
      <p:ext uri="{BB962C8B-B14F-4D97-AF65-F5344CB8AC3E}">
        <p14:creationId xmlns:p14="http://schemas.microsoft.com/office/powerpoint/2010/main" val="13612293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5A077373-8B86-649C-84A1-A3EC4D713E4E}"/>
              </a:ext>
            </a:extLst>
          </p:cNvPr>
          <p:cNvPicPr>
            <a:picLocks noChangeAspect="1"/>
          </p:cNvPicPr>
          <p:nvPr/>
        </p:nvPicPr>
        <p:blipFill>
          <a:blip r:embed="rId2"/>
          <a:stretch>
            <a:fillRect/>
          </a:stretch>
        </p:blipFill>
        <p:spPr>
          <a:xfrm>
            <a:off x="1996966" y="457200"/>
            <a:ext cx="8198068" cy="5943600"/>
          </a:xfrm>
          <a:prstGeom prst="rect">
            <a:avLst/>
          </a:prstGeom>
        </p:spPr>
      </p:pic>
    </p:spTree>
    <p:extLst>
      <p:ext uri="{BB962C8B-B14F-4D97-AF65-F5344CB8AC3E}">
        <p14:creationId xmlns:p14="http://schemas.microsoft.com/office/powerpoint/2010/main" val="2165171538"/>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218</TotalTime>
  <Words>815</Words>
  <Application>Microsoft Office PowerPoint</Application>
  <PresentationFormat>Widescreen</PresentationFormat>
  <Paragraphs>56</Paragraphs>
  <Slides>28</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28</vt:i4>
      </vt:variant>
    </vt:vector>
  </HeadingPairs>
  <TitlesOfParts>
    <vt:vector size="34" baseType="lpstr">
      <vt:lpstr>Aptos</vt:lpstr>
      <vt:lpstr>Aptos Display</vt:lpstr>
      <vt:lpstr>Arial</vt:lpstr>
      <vt:lpstr>Cambria</vt:lpstr>
      <vt:lpstr>Wingdings</vt:lpstr>
      <vt:lpstr>Tema di Office</vt:lpstr>
      <vt:lpstr>magicevents.com </vt:lpstr>
      <vt:lpstr>Perché sostenere questa proposta</vt:lpstr>
      <vt:lpstr>YES goals e NO goals</vt:lpstr>
      <vt:lpstr>Applicazioni simili nel mercato</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Tecnologie utilizzate </vt:lpstr>
      <vt:lpstr>Presentazione standard di PowerPoint</vt:lpstr>
      <vt:lpstr>Presentazione standard di PowerPoint</vt:lpstr>
      <vt:lpstr>Presentazione standard di PowerPoint</vt:lpstr>
      <vt:lpstr>events-management service</vt:lpstr>
      <vt:lpstr>board service</vt:lpstr>
      <vt:lpstr>eventsetup service</vt:lpstr>
      <vt:lpstr>Workflow</vt:lpstr>
      <vt:lpstr>Possibili miglioramenti e aggiunte</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Daniela Magri</dc:creator>
  <cp:lastModifiedBy>Daniela Magri</cp:lastModifiedBy>
  <cp:revision>19</cp:revision>
  <dcterms:created xsi:type="dcterms:W3CDTF">2025-07-06T09:39:02Z</dcterms:created>
  <dcterms:modified xsi:type="dcterms:W3CDTF">2025-07-06T15:18:22Z</dcterms:modified>
</cp:coreProperties>
</file>

<file path=docProps/thumbnail.jpeg>
</file>